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82" r:id="rId2"/>
    <p:sldId id="290" r:id="rId3"/>
    <p:sldId id="289" r:id="rId4"/>
    <p:sldId id="286" r:id="rId5"/>
    <p:sldId id="287" r:id="rId6"/>
    <p:sldId id="263" r:id="rId7"/>
    <p:sldId id="266" r:id="rId8"/>
    <p:sldId id="267" r:id="rId9"/>
    <p:sldId id="268" r:id="rId10"/>
    <p:sldId id="285" r:id="rId11"/>
    <p:sldId id="275" r:id="rId12"/>
    <p:sldId id="274" r:id="rId13"/>
    <p:sldId id="276" r:id="rId14"/>
    <p:sldId id="277" r:id="rId15"/>
    <p:sldId id="278" r:id="rId16"/>
    <p:sldId id="279" r:id="rId17"/>
    <p:sldId id="280" r:id="rId18"/>
    <p:sldId id="271" r:id="rId19"/>
    <p:sldId id="272"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B70B2C-715D-91D9-EF57-04EB2E28917E}" v="16" dt="2022-02-14T00:46:22.945"/>
    <p1510:client id="{54C51A55-5DF9-4C48-D9F1-EE35C7AFE996}" v="414" dt="2022-02-14T20:19:18.715"/>
    <p1510:client id="{AD96F5F8-9FE1-898A-20B0-5262D75DDE34}" v="248" dt="2022-02-14T19:07:04.858"/>
    <p1510:client id="{E6EFEFE5-DB91-C638-0054-540048FE7C3A}" v="1838" dt="2022-02-15T22:43:50.316"/>
    <p1510:client id="{F9DF9589-F115-68D9-C305-F9C96112F85B}" v="245" dt="2022-02-14T18:37:17.606"/>
  </p1510:revLst>
</p1510:revInfo>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2/15/2022</a:t>
            </a:fld>
            <a:endParaRPr lang="en-US"/>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2/15/2022</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a:t>Click icon to add picture</a:t>
            </a:r>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a:t>Click to 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a:t>Click to 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a:t>Click to 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a:t>Click to 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a:t>Click to 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a:t>Click to 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a:t>Click icon to add picture</a:t>
            </a:r>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noProof="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noProof="0"/>
              <a:t>ADD A FOOTER</a:t>
            </a:r>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Click to 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en-US" noProof="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noProof="0"/>
              <a:t>ADD A FOOTER</a:t>
            </a:r>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Click to 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Click to 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a:t>Click icon to add picture</a:t>
            </a:r>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Click to edit Master text styles</a:t>
            </a:r>
          </a:p>
          <a:p>
            <a:pPr lvl="1"/>
            <a:r>
              <a:rPr lang="en-US" noProof="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noProof="0"/>
              <a:t>ADD A FOOTER</a:t>
            </a:r>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Click to edit Master text styles</a:t>
            </a:r>
          </a:p>
          <a:p>
            <a:pPr lvl="1"/>
            <a:r>
              <a:rPr lang="en-US" noProof="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a:t>Click icon to add chart</a:t>
            </a:r>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a:t>Click icon to add table</a:t>
            </a:r>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noProof="0"/>
              <a:t>ADD A FOOTER</a:t>
            </a:r>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noProof="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noProof="0"/>
              <a:t>ADD A FOOTER</a:t>
            </a:r>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youtu.be/Hp3D01mEdA8"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youtu.be/gfz4fT4rTn4"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F1815F5-F1E3-430E-9822-B2EA072D3232}"/>
              </a:ext>
            </a:extLst>
          </p:cNvPr>
          <p:cNvSpPr>
            <a:spLocks noGrp="1"/>
          </p:cNvSpPr>
          <p:nvPr>
            <p:ph type="subTitle" idx="1"/>
          </p:nvPr>
        </p:nvSpPr>
        <p:spPr/>
        <p:txBody>
          <a:bodyPr>
            <a:normAutofit fontScale="85000" lnSpcReduction="10000"/>
          </a:bodyPr>
          <a:lstStyle/>
          <a:p>
            <a:pPr algn="ctr"/>
            <a:r>
              <a:rPr lang="en-US" dirty="0"/>
              <a:t>Hosted by the 5th Grade Team, Mr. Collins, and Officer Leake</a:t>
            </a:r>
          </a:p>
        </p:txBody>
      </p:sp>
      <p:pic>
        <p:nvPicPr>
          <p:cNvPr id="7" name="Picture 7">
            <a:extLst>
              <a:ext uri="{FF2B5EF4-FFF2-40B4-BE49-F238E27FC236}">
                <a16:creationId xmlns:a16="http://schemas.microsoft.com/office/drawing/2014/main" id="{31345396-3CE5-44FF-8EAB-18ADD0ADE464}"/>
              </a:ext>
            </a:extLst>
          </p:cNvPr>
          <p:cNvPicPr>
            <a:picLocks noGrp="1" noChangeAspect="1"/>
          </p:cNvPicPr>
          <p:nvPr>
            <p:ph type="pic" sz="quarter" idx="15"/>
          </p:nvPr>
        </p:nvPicPr>
        <p:blipFill rotWithShape="1">
          <a:blip r:embed="rId2"/>
          <a:srcRect l="6037" r="6037"/>
          <a:stretch/>
        </p:blipFill>
        <p:spPr>
          <a:xfrm>
            <a:off x="-65224" y="1457657"/>
            <a:ext cx="6230657" cy="4672993"/>
          </a:xfrm>
        </p:spPr>
      </p:pic>
      <p:sp>
        <p:nvSpPr>
          <p:cNvPr id="4" name="Title 3">
            <a:extLst>
              <a:ext uri="{FF2B5EF4-FFF2-40B4-BE49-F238E27FC236}">
                <a16:creationId xmlns:a16="http://schemas.microsoft.com/office/drawing/2014/main" id="{C150108B-85F8-4C35-887B-5891DE447514}"/>
              </a:ext>
            </a:extLst>
          </p:cNvPr>
          <p:cNvSpPr>
            <a:spLocks noGrp="1"/>
          </p:cNvSpPr>
          <p:nvPr>
            <p:ph type="ctrTitle"/>
          </p:nvPr>
        </p:nvSpPr>
        <p:spPr/>
        <p:txBody>
          <a:bodyPr>
            <a:normAutofit fontScale="90000"/>
          </a:bodyPr>
          <a:lstStyle/>
          <a:p>
            <a:r>
              <a:rPr lang="en-US" dirty="0"/>
              <a:t>Idlewild 5th Grade Parent Meeting</a:t>
            </a:r>
          </a:p>
        </p:txBody>
      </p:sp>
      <p:sp>
        <p:nvSpPr>
          <p:cNvPr id="5" name="Text Placeholder 4">
            <a:extLst>
              <a:ext uri="{FF2B5EF4-FFF2-40B4-BE49-F238E27FC236}">
                <a16:creationId xmlns:a16="http://schemas.microsoft.com/office/drawing/2014/main" id="{12C68F3E-15A8-4F30-B728-BA8CB0D190B8}"/>
              </a:ext>
            </a:extLst>
          </p:cNvPr>
          <p:cNvSpPr>
            <a:spLocks noGrp="1"/>
          </p:cNvSpPr>
          <p:nvPr>
            <p:ph type="body" sz="quarter" idx="16"/>
          </p:nvPr>
        </p:nvSpPr>
        <p:spPr/>
        <p:txBody>
          <a:bodyPr vert="horz" lIns="91440" tIns="45720" rIns="91440" bIns="45720" rtlCol="0" anchor="t">
            <a:normAutofit/>
          </a:bodyPr>
          <a:lstStyle/>
          <a:p>
            <a:r>
              <a:rPr lang="en-US" dirty="0"/>
              <a:t>Feb. 15, 2022</a:t>
            </a:r>
          </a:p>
        </p:txBody>
      </p:sp>
    </p:spTree>
    <p:extLst>
      <p:ext uri="{BB962C8B-B14F-4D97-AF65-F5344CB8AC3E}">
        <p14:creationId xmlns:p14="http://schemas.microsoft.com/office/powerpoint/2010/main" val="1503646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2FFB79A-581C-4275-BAC0-23D45DD28A77}"/>
              </a:ext>
            </a:extLst>
          </p:cNvPr>
          <p:cNvSpPr>
            <a:spLocks noGrp="1"/>
          </p:cNvSpPr>
          <p:nvPr>
            <p:ph type="sldNum" sz="quarter" idx="12"/>
          </p:nvPr>
        </p:nvSpPr>
        <p:spPr/>
        <p:txBody>
          <a:bodyPr/>
          <a:lstStyle/>
          <a:p>
            <a:fld id="{98C0CDE5-970C-4CC4-BF43-0DA127E73E82}" type="slidenum">
              <a:rPr lang="en-US" noProof="0" smtClean="0"/>
              <a:t>10</a:t>
            </a:fld>
            <a:endParaRPr lang="en-US" noProof="0"/>
          </a:p>
        </p:txBody>
      </p:sp>
      <p:sp>
        <p:nvSpPr>
          <p:cNvPr id="4" name="Title 3">
            <a:extLst>
              <a:ext uri="{FF2B5EF4-FFF2-40B4-BE49-F238E27FC236}">
                <a16:creationId xmlns:a16="http://schemas.microsoft.com/office/drawing/2014/main" id="{1055C9F0-26EC-4CB5-9BB2-0D67079FC297}"/>
              </a:ext>
            </a:extLst>
          </p:cNvPr>
          <p:cNvSpPr>
            <a:spLocks noGrp="1"/>
          </p:cNvSpPr>
          <p:nvPr>
            <p:ph type="title"/>
          </p:nvPr>
        </p:nvSpPr>
        <p:spPr/>
        <p:txBody>
          <a:bodyPr>
            <a:normAutofit fontScale="90000"/>
          </a:bodyPr>
          <a:lstStyle/>
          <a:p>
            <a:r>
              <a:rPr lang="en-US" dirty="0"/>
              <a:t>Important Dates</a:t>
            </a:r>
          </a:p>
        </p:txBody>
      </p:sp>
      <p:sp>
        <p:nvSpPr>
          <p:cNvPr id="5" name="Text Placeholder 4">
            <a:extLst>
              <a:ext uri="{FF2B5EF4-FFF2-40B4-BE49-F238E27FC236}">
                <a16:creationId xmlns:a16="http://schemas.microsoft.com/office/drawing/2014/main" id="{148A98C2-F5A0-4E30-97BB-84933C06477A}"/>
              </a:ext>
            </a:extLst>
          </p:cNvPr>
          <p:cNvSpPr>
            <a:spLocks noGrp="1"/>
          </p:cNvSpPr>
          <p:nvPr>
            <p:ph type="body" idx="1"/>
          </p:nvPr>
        </p:nvSpPr>
        <p:spPr>
          <a:xfrm>
            <a:off x="791573" y="3205719"/>
            <a:ext cx="3200400" cy="1700784"/>
          </a:xfrm>
        </p:spPr>
        <p:txBody>
          <a:bodyPr vert="horz" lIns="144000" tIns="108000" rIns="108000" bIns="108000" rtlCol="0" anchor="b" anchorCtr="0">
            <a:normAutofit/>
          </a:bodyPr>
          <a:lstStyle/>
          <a:p>
            <a:pPr algn="ctr"/>
            <a:r>
              <a:rPr lang="en-US" sz="4400" dirty="0">
                <a:ea typeface="+mn-lt"/>
                <a:cs typeface="+mn-lt"/>
              </a:rPr>
              <a:t>May 2022</a:t>
            </a:r>
            <a:endParaRPr lang="en-US" sz="4400" dirty="0"/>
          </a:p>
          <a:p>
            <a:endParaRPr lang="en-US" dirty="0"/>
          </a:p>
        </p:txBody>
      </p:sp>
      <p:sp>
        <p:nvSpPr>
          <p:cNvPr id="8" name="TextBox 7">
            <a:extLst>
              <a:ext uri="{FF2B5EF4-FFF2-40B4-BE49-F238E27FC236}">
                <a16:creationId xmlns:a16="http://schemas.microsoft.com/office/drawing/2014/main" id="{D75112A8-4F37-49CF-9C49-A348E91B54C3}"/>
              </a:ext>
            </a:extLst>
          </p:cNvPr>
          <p:cNvSpPr txBox="1"/>
          <p:nvPr/>
        </p:nvSpPr>
        <p:spPr>
          <a:xfrm>
            <a:off x="6096000" y="424542"/>
            <a:ext cx="5606142" cy="582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600" dirty="0">
              <a:latin typeface="Calibri"/>
              <a:cs typeface="Calibri"/>
            </a:endParaRPr>
          </a:p>
          <a:p>
            <a:pPr marL="171450" indent="-171450">
              <a:buFont typeface="Arial"/>
              <a:buChar char="•"/>
            </a:pPr>
            <a:r>
              <a:rPr lang="en-US" sz="1600" dirty="0">
                <a:latin typeface="Calibri"/>
                <a:cs typeface="Calibri"/>
              </a:rPr>
              <a:t>May </a:t>
            </a:r>
            <a:r>
              <a:rPr lang="en-US" sz="1600" dirty="0">
                <a:latin typeface="Franklin Gothic Book"/>
                <a:cs typeface="Calibri"/>
              </a:rPr>
              <a:t> (TBD) </a:t>
            </a:r>
            <a:r>
              <a:rPr lang="en-US" sz="1600" dirty="0">
                <a:latin typeface="Calibri"/>
                <a:cs typeface="Calibri"/>
              </a:rPr>
              <a:t>PTO Sponsored </a:t>
            </a:r>
            <a:r>
              <a:rPr lang="en-US" sz="1600" dirty="0" err="1">
                <a:ea typeface="+mn-lt"/>
                <a:cs typeface="+mn-lt"/>
              </a:rPr>
              <a:t>Boosterthon</a:t>
            </a:r>
            <a:r>
              <a:rPr lang="en-US" sz="1600" dirty="0">
                <a:ea typeface="+mn-lt"/>
                <a:cs typeface="+mn-lt"/>
              </a:rPr>
              <a:t> </a:t>
            </a:r>
          </a:p>
          <a:p>
            <a:pPr marL="628650" lvl="1" indent="-171450">
              <a:buFont typeface="Wingdings"/>
              <a:buChar char="§"/>
            </a:pPr>
            <a:r>
              <a:rPr lang="en-US" sz="1600" err="1">
                <a:ea typeface="+mn-lt"/>
                <a:cs typeface="+mn-lt"/>
              </a:rPr>
              <a:t>Tenatively</a:t>
            </a:r>
            <a:r>
              <a:rPr lang="en-US" sz="1600" dirty="0">
                <a:ea typeface="+mn-lt"/>
                <a:cs typeface="+mn-lt"/>
              </a:rPr>
              <a:t> May 3-12 or May 10-20</a:t>
            </a:r>
            <a:endParaRPr lang="en-US" sz="1600"/>
          </a:p>
          <a:p>
            <a:pPr marL="171450" indent="-171450">
              <a:buFont typeface="Arial"/>
              <a:buChar char="•"/>
            </a:pPr>
            <a:endParaRPr lang="en-US" sz="1600" dirty="0">
              <a:latin typeface="Franklin Gothic Book"/>
              <a:cs typeface="Calibri"/>
            </a:endParaRPr>
          </a:p>
          <a:p>
            <a:pPr marL="171450" indent="-171450">
              <a:buFont typeface="Arial"/>
              <a:buChar char="•"/>
            </a:pPr>
            <a:r>
              <a:rPr lang="en-US" sz="1600" dirty="0">
                <a:latin typeface="Franklin Gothic Book"/>
                <a:cs typeface="Calibri"/>
              </a:rPr>
              <a:t>May 6 - Dare Graduation</a:t>
            </a:r>
            <a:endParaRPr lang="en-US" sz="1600"/>
          </a:p>
          <a:p>
            <a:pPr marL="171450" indent="-171450">
              <a:buFont typeface="Arial"/>
              <a:buChar char="•"/>
            </a:pPr>
            <a:endParaRPr lang="en-US" sz="1600" dirty="0">
              <a:latin typeface="Franklin Gothic Book"/>
              <a:cs typeface="Calibri"/>
            </a:endParaRPr>
          </a:p>
          <a:p>
            <a:pPr marL="171450" indent="-171450">
              <a:buFont typeface="Arial"/>
              <a:buChar char="•"/>
            </a:pPr>
            <a:r>
              <a:rPr lang="en-US" sz="1600" dirty="0">
                <a:latin typeface="Franklin Gothic Book"/>
                <a:cs typeface="Calibri"/>
              </a:rPr>
              <a:t>May 6 – Student Council Spring Dance, 6:00-8:30</a:t>
            </a:r>
          </a:p>
          <a:p>
            <a:pPr marL="171450" indent="-171450">
              <a:buFont typeface="Arial"/>
              <a:buChar char="•"/>
            </a:pPr>
            <a:endParaRPr lang="en-US" sz="1600" dirty="0">
              <a:latin typeface="Franklin Gothic Book"/>
              <a:cs typeface="Calibri"/>
            </a:endParaRPr>
          </a:p>
          <a:p>
            <a:pPr marL="171450" indent="-171450">
              <a:buFont typeface="Arial"/>
              <a:buChar char="•"/>
            </a:pPr>
            <a:r>
              <a:rPr lang="en-US" sz="1600" dirty="0">
                <a:latin typeface="Calibri"/>
                <a:cs typeface="Calibri"/>
              </a:rPr>
              <a:t>May 12 - Spring Concert</a:t>
            </a:r>
            <a:endParaRPr lang="en-US" sz="1600" dirty="0">
              <a:latin typeface="Franklin Gothic Book"/>
              <a:cs typeface="Calibri"/>
            </a:endParaRPr>
          </a:p>
          <a:p>
            <a:pPr marL="628650" lvl="1" indent="-171450">
              <a:buFont typeface="Wingdings"/>
              <a:buChar char="§"/>
            </a:pPr>
            <a:r>
              <a:rPr lang="en-US" sz="1600" dirty="0">
                <a:latin typeface="Calibri"/>
                <a:cs typeface="Calibri"/>
              </a:rPr>
              <a:t>6:00 pm at Crosstown (</a:t>
            </a:r>
            <a:r>
              <a:rPr lang="en-US" sz="1600" err="1">
                <a:latin typeface="Calibri"/>
                <a:cs typeface="Calibri"/>
              </a:rPr>
              <a:t>Tenatively</a:t>
            </a:r>
            <a:r>
              <a:rPr lang="en-US" sz="1600" dirty="0">
                <a:latin typeface="Calibri"/>
                <a:cs typeface="Calibri"/>
              </a:rPr>
              <a:t>)</a:t>
            </a:r>
          </a:p>
          <a:p>
            <a:pPr marL="628650" lvl="1" indent="-171450">
              <a:buFont typeface="Wingdings"/>
              <a:buChar char="§"/>
            </a:pPr>
            <a:endParaRPr lang="en-US" sz="1600" dirty="0">
              <a:latin typeface="Calibri"/>
              <a:cs typeface="Calibri"/>
            </a:endParaRPr>
          </a:p>
          <a:p>
            <a:pPr marL="171450" indent="-171450">
              <a:buFont typeface="Wingdings"/>
              <a:buChar char="§"/>
            </a:pPr>
            <a:r>
              <a:rPr lang="en-US" sz="1600" dirty="0">
                <a:latin typeface="Calibri"/>
                <a:cs typeface="Calibri"/>
              </a:rPr>
              <a:t>May 13 – Recorder Ensemble Adopter/Community pop-up concert</a:t>
            </a:r>
          </a:p>
          <a:p>
            <a:endParaRPr lang="en-US" sz="1600" dirty="0">
              <a:latin typeface="Calibri"/>
              <a:ea typeface="+mn-lt"/>
              <a:cs typeface="Calibri"/>
            </a:endParaRPr>
          </a:p>
          <a:p>
            <a:pPr marL="171450" indent="-171450">
              <a:buFont typeface="Arial"/>
              <a:buChar char="•"/>
            </a:pPr>
            <a:r>
              <a:rPr lang="en-US" sz="1600" dirty="0">
                <a:ea typeface="+mn-lt"/>
                <a:cs typeface="+mn-lt"/>
              </a:rPr>
              <a:t>iReady Testing- May 16-27</a:t>
            </a:r>
            <a:endParaRPr lang="en-US" sz="1600" dirty="0">
              <a:latin typeface="Calibri"/>
              <a:ea typeface="+mn-lt"/>
              <a:cs typeface="Calibri"/>
            </a:endParaRPr>
          </a:p>
          <a:p>
            <a:endParaRPr lang="en-US" sz="1600" dirty="0">
              <a:ea typeface="+mn-lt"/>
              <a:cs typeface="+mn-lt"/>
            </a:endParaRPr>
          </a:p>
          <a:p>
            <a:pPr marL="171450" indent="-171450">
              <a:buFont typeface="Arial"/>
              <a:buChar char="•"/>
            </a:pPr>
            <a:r>
              <a:rPr lang="en-US" sz="1600" dirty="0">
                <a:ea typeface="+mn-lt"/>
                <a:cs typeface="+mn-lt"/>
              </a:rPr>
              <a:t>May 20 - End of the Year Field Trip</a:t>
            </a:r>
            <a:endParaRPr lang="en-US" sz="1600" dirty="0">
              <a:latin typeface="Calibri"/>
              <a:ea typeface="+mn-lt"/>
              <a:cs typeface="Calibri"/>
            </a:endParaRPr>
          </a:p>
          <a:p>
            <a:pPr marL="171450" indent="-171450">
              <a:buFont typeface="Arial"/>
              <a:buChar char="•"/>
            </a:pPr>
            <a:endParaRPr lang="en-US" sz="1600" dirty="0">
              <a:ea typeface="+mn-lt"/>
              <a:cs typeface="+mn-lt"/>
            </a:endParaRPr>
          </a:p>
          <a:p>
            <a:pPr marL="171450" indent="-171450">
              <a:buFont typeface="Arial"/>
              <a:buChar char="•"/>
            </a:pPr>
            <a:r>
              <a:rPr lang="en-US" sz="1600" dirty="0">
                <a:ea typeface="+mn-lt"/>
                <a:cs typeface="+mn-lt"/>
              </a:rPr>
              <a:t>May 25 - Graduation rehearsal</a:t>
            </a:r>
            <a:endParaRPr lang="en-US" sz="1600">
              <a:latin typeface="Calibri"/>
              <a:ea typeface="+mn-lt"/>
              <a:cs typeface="Calibri"/>
            </a:endParaRPr>
          </a:p>
          <a:p>
            <a:pPr marL="742950" lvl="1" indent="-285750">
              <a:lnSpc>
                <a:spcPct val="90000"/>
              </a:lnSpc>
              <a:spcBef>
                <a:spcPts val="1000"/>
              </a:spcBef>
              <a:buFont typeface="Wingdings"/>
              <a:buChar char="§"/>
            </a:pPr>
            <a:r>
              <a:rPr lang="en-US" sz="1600" dirty="0">
                <a:ea typeface="+mn-lt"/>
                <a:cs typeface="+mn-lt"/>
              </a:rPr>
              <a:t>Idlewild Presbyterian Church</a:t>
            </a:r>
          </a:p>
          <a:p>
            <a:pPr marL="285750" indent="-285750">
              <a:lnSpc>
                <a:spcPct val="90000"/>
              </a:lnSpc>
              <a:spcBef>
                <a:spcPts val="1000"/>
              </a:spcBef>
              <a:buFont typeface="Arial"/>
              <a:buChar char="•"/>
            </a:pPr>
            <a:r>
              <a:rPr lang="en-US" sz="1600" dirty="0">
                <a:ea typeface="+mn-lt"/>
                <a:cs typeface="+mn-lt"/>
              </a:rPr>
              <a:t>May 26 – Graduation</a:t>
            </a:r>
            <a:endParaRPr lang="en-US" dirty="0"/>
          </a:p>
          <a:p>
            <a:pPr marL="742950" lvl="1" indent="-285750">
              <a:lnSpc>
                <a:spcPct val="90000"/>
              </a:lnSpc>
              <a:spcBef>
                <a:spcPts val="1000"/>
              </a:spcBef>
              <a:buFont typeface="Wingdings"/>
              <a:buChar char="§"/>
            </a:pPr>
            <a:r>
              <a:rPr lang="en-US" sz="1600" dirty="0">
                <a:ea typeface="+mn-lt"/>
                <a:cs typeface="+mn-lt"/>
              </a:rPr>
              <a:t> Idlewild Presbyterian Church</a:t>
            </a:r>
            <a:r>
              <a:rPr lang="en-US" sz="1200" dirty="0">
                <a:ea typeface="+mn-lt"/>
                <a:cs typeface="+mn-lt"/>
              </a:rPr>
              <a:t>                                 </a:t>
            </a:r>
            <a:endParaRPr lang="en-US" dirty="0"/>
          </a:p>
        </p:txBody>
      </p:sp>
    </p:spTree>
    <p:extLst>
      <p:ext uri="{BB962C8B-B14F-4D97-AF65-F5344CB8AC3E}">
        <p14:creationId xmlns:p14="http://schemas.microsoft.com/office/powerpoint/2010/main" val="787834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96CA341-5166-49AF-9E8A-15155578EC2B}"/>
              </a:ext>
            </a:extLst>
          </p:cNvPr>
          <p:cNvSpPr>
            <a:spLocks noGrp="1"/>
          </p:cNvSpPr>
          <p:nvPr>
            <p:ph type="ftr" sz="quarter" idx="11"/>
          </p:nvPr>
        </p:nvSpPr>
        <p:spPr/>
        <p:txBody>
          <a:bodyPr/>
          <a:lstStyle/>
          <a:p>
            <a:endParaRPr lang="en-US" noProof="0"/>
          </a:p>
        </p:txBody>
      </p:sp>
      <p:sp>
        <p:nvSpPr>
          <p:cNvPr id="3" name="Slide Number Placeholder 2">
            <a:extLst>
              <a:ext uri="{FF2B5EF4-FFF2-40B4-BE49-F238E27FC236}">
                <a16:creationId xmlns:a16="http://schemas.microsoft.com/office/drawing/2014/main" id="{A9013367-8B41-4452-9918-BF6DC96159C5}"/>
              </a:ext>
            </a:extLst>
          </p:cNvPr>
          <p:cNvSpPr>
            <a:spLocks noGrp="1"/>
          </p:cNvSpPr>
          <p:nvPr>
            <p:ph type="sldNum" sz="quarter" idx="12"/>
          </p:nvPr>
        </p:nvSpPr>
        <p:spPr/>
        <p:txBody>
          <a:bodyPr/>
          <a:lstStyle/>
          <a:p>
            <a:fld id="{98C0CDE5-970C-4CC4-BF43-0DA127E73E82}" type="slidenum">
              <a:rPr lang="en-US" noProof="0" smtClean="0"/>
              <a:t>11</a:t>
            </a:fld>
            <a:endParaRPr lang="en-US" noProof="0"/>
          </a:p>
        </p:txBody>
      </p:sp>
      <p:sp>
        <p:nvSpPr>
          <p:cNvPr id="4" name="Title 3">
            <a:extLst>
              <a:ext uri="{FF2B5EF4-FFF2-40B4-BE49-F238E27FC236}">
                <a16:creationId xmlns:a16="http://schemas.microsoft.com/office/drawing/2014/main" id="{50A0651C-EB4B-4AD4-B539-27D1B1FBC03E}"/>
              </a:ext>
            </a:extLst>
          </p:cNvPr>
          <p:cNvSpPr>
            <a:spLocks noGrp="1"/>
          </p:cNvSpPr>
          <p:nvPr>
            <p:ph type="title"/>
          </p:nvPr>
        </p:nvSpPr>
        <p:spPr/>
        <p:txBody>
          <a:bodyPr>
            <a:normAutofit/>
          </a:bodyPr>
          <a:lstStyle/>
          <a:p>
            <a:r>
              <a:rPr lang="en-US" sz="2400"/>
              <a:t>Middle School Entrance Requirements MSSA</a:t>
            </a:r>
          </a:p>
        </p:txBody>
      </p:sp>
      <p:pic>
        <p:nvPicPr>
          <p:cNvPr id="7" name="Picture 7" descr="Logo&#10;&#10;Description automatically generated">
            <a:extLst>
              <a:ext uri="{FF2B5EF4-FFF2-40B4-BE49-F238E27FC236}">
                <a16:creationId xmlns:a16="http://schemas.microsoft.com/office/drawing/2014/main" id="{77C90326-90CA-46BB-9AC0-A281334D5700}"/>
              </a:ext>
            </a:extLst>
          </p:cNvPr>
          <p:cNvPicPr>
            <a:picLocks noChangeAspect="1"/>
          </p:cNvPicPr>
          <p:nvPr/>
        </p:nvPicPr>
        <p:blipFill>
          <a:blip r:embed="rId2"/>
          <a:stretch>
            <a:fillRect/>
          </a:stretch>
        </p:blipFill>
        <p:spPr>
          <a:xfrm>
            <a:off x="912783" y="2667764"/>
            <a:ext cx="3845942" cy="2486203"/>
          </a:xfrm>
          <a:prstGeom prst="rect">
            <a:avLst/>
          </a:prstGeom>
        </p:spPr>
      </p:pic>
      <p:sp>
        <p:nvSpPr>
          <p:cNvPr id="8" name="TextBox 7">
            <a:extLst>
              <a:ext uri="{FF2B5EF4-FFF2-40B4-BE49-F238E27FC236}">
                <a16:creationId xmlns:a16="http://schemas.microsoft.com/office/drawing/2014/main" id="{5BD148D9-E268-4AD1-A614-39F8D232B308}"/>
              </a:ext>
            </a:extLst>
          </p:cNvPr>
          <p:cNvSpPr txBox="1"/>
          <p:nvPr/>
        </p:nvSpPr>
        <p:spPr>
          <a:xfrm>
            <a:off x="4938211" y="388189"/>
            <a:ext cx="6740106" cy="59400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b="1">
                <a:ea typeface="+mn-lt"/>
                <a:cs typeface="+mn-lt"/>
              </a:rPr>
              <a:t>Have grades of A’s and B’s, with no more than one C as a semester average, on most recent report card. </a:t>
            </a:r>
          </a:p>
          <a:p>
            <a:pPr marL="285750" indent="-285750">
              <a:buFont typeface="Arial"/>
              <a:buChar char="•"/>
            </a:pPr>
            <a:endParaRPr lang="en-US" sz="2000" b="1"/>
          </a:p>
          <a:p>
            <a:pPr marL="285750" indent="-285750">
              <a:buFont typeface="Arial"/>
              <a:buChar char="•"/>
            </a:pPr>
            <a:r>
              <a:rPr lang="en-US" sz="2000" b="1">
                <a:ea typeface="+mn-lt"/>
                <a:cs typeface="+mn-lt"/>
              </a:rPr>
              <a:t>Score at or above the 65th percentile on the </a:t>
            </a:r>
            <a:r>
              <a:rPr lang="en-US" sz="2000" b="1" err="1">
                <a:ea typeface="+mn-lt"/>
                <a:cs typeface="+mn-lt"/>
              </a:rPr>
              <a:t>FastBridge</a:t>
            </a:r>
            <a:r>
              <a:rPr lang="en-US" sz="2000" b="1">
                <a:ea typeface="+mn-lt"/>
                <a:cs typeface="+mn-lt"/>
              </a:rPr>
              <a:t> </a:t>
            </a:r>
            <a:r>
              <a:rPr lang="en-US" sz="2000" b="1" err="1">
                <a:ea typeface="+mn-lt"/>
                <a:cs typeface="+mn-lt"/>
              </a:rPr>
              <a:t>aReading</a:t>
            </a:r>
            <a:r>
              <a:rPr lang="en-US" sz="2000" b="1">
                <a:ea typeface="+mn-lt"/>
                <a:cs typeface="+mn-lt"/>
              </a:rPr>
              <a:t> and </a:t>
            </a:r>
            <a:r>
              <a:rPr lang="en-US" sz="2000" b="1" err="1">
                <a:ea typeface="+mn-lt"/>
                <a:cs typeface="+mn-lt"/>
              </a:rPr>
              <a:t>aMath</a:t>
            </a:r>
            <a:r>
              <a:rPr lang="en-US" sz="2000" b="1">
                <a:ea typeface="+mn-lt"/>
                <a:cs typeface="+mn-lt"/>
              </a:rPr>
              <a:t> assessments; score at or above the 65th percentile on the most recent (Spring 2021) TCAP </a:t>
            </a:r>
            <a:r>
              <a:rPr lang="en-US" sz="2000" b="1" err="1">
                <a:ea typeface="+mn-lt"/>
                <a:cs typeface="+mn-lt"/>
              </a:rPr>
              <a:t>TNReady</a:t>
            </a:r>
            <a:r>
              <a:rPr lang="en-US" sz="2000" b="1">
                <a:ea typeface="+mn-lt"/>
                <a:cs typeface="+mn-lt"/>
              </a:rPr>
              <a:t> English Language Arts and TCAP </a:t>
            </a:r>
            <a:r>
              <a:rPr lang="en-US" sz="2000" b="1" err="1">
                <a:ea typeface="+mn-lt"/>
                <a:cs typeface="+mn-lt"/>
              </a:rPr>
              <a:t>TNReady</a:t>
            </a:r>
            <a:r>
              <a:rPr lang="en-US" sz="2000" b="1">
                <a:ea typeface="+mn-lt"/>
                <a:cs typeface="+mn-lt"/>
              </a:rPr>
              <a:t> Mathematics assessments; score at or above the 65th percentile on the spring NWEA MAP Growth Reading and Mathematics assessments; score at or above the 65th percentile on the Total Reading/Reading Composite and Total Mathematics/Mathematics Composite of an acceptable nationally normed achievement test. Acceptable tests must be dated Spring 2019 or later. • Have conduct grades of satisfactory or above. </a:t>
            </a:r>
          </a:p>
          <a:p>
            <a:pPr marL="285750" indent="-285750">
              <a:buFont typeface="Arial"/>
              <a:buChar char="•"/>
            </a:pPr>
            <a:endParaRPr lang="en-US" sz="2000" b="1"/>
          </a:p>
          <a:p>
            <a:pPr marL="285750" indent="-285750">
              <a:buFont typeface="Arial"/>
              <a:buChar char="•"/>
            </a:pPr>
            <a:r>
              <a:rPr lang="en-US" sz="2000" b="1">
                <a:ea typeface="+mn-lt"/>
                <a:cs typeface="+mn-lt"/>
              </a:rPr>
              <a:t>Have satisfactory attendance (no more than 15 absences and/or </a:t>
            </a:r>
            <a:r>
              <a:rPr lang="en-US" sz="2000" b="1" err="1">
                <a:ea typeface="+mn-lt"/>
                <a:cs typeface="+mn-lt"/>
              </a:rPr>
              <a:t>tardies</a:t>
            </a:r>
            <a:r>
              <a:rPr lang="en-US" sz="2000" b="1">
                <a:ea typeface="+mn-lt"/>
                <a:cs typeface="+mn-lt"/>
              </a:rPr>
              <a:t> to school or to class). </a:t>
            </a:r>
            <a:endParaRPr lang="en-US" sz="2000" b="1"/>
          </a:p>
          <a:p>
            <a:pPr algn="l"/>
            <a:endParaRPr lang="en-US" sz="2000"/>
          </a:p>
        </p:txBody>
      </p:sp>
    </p:spTree>
    <p:extLst>
      <p:ext uri="{BB962C8B-B14F-4D97-AF65-F5344CB8AC3E}">
        <p14:creationId xmlns:p14="http://schemas.microsoft.com/office/powerpoint/2010/main" val="1688928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8DFA156-0825-4A24-BCEE-1AB9843332BD}"/>
              </a:ext>
            </a:extLst>
          </p:cNvPr>
          <p:cNvSpPr>
            <a:spLocks noGrp="1"/>
          </p:cNvSpPr>
          <p:nvPr>
            <p:ph type="ftr" sz="quarter" idx="11"/>
          </p:nvPr>
        </p:nvSpPr>
        <p:spPr/>
        <p:txBody>
          <a:bodyPr/>
          <a:lstStyle/>
          <a:p>
            <a:endParaRPr lang="en-US" noProof="0"/>
          </a:p>
        </p:txBody>
      </p:sp>
      <p:sp>
        <p:nvSpPr>
          <p:cNvPr id="3" name="Slide Number Placeholder 2">
            <a:extLst>
              <a:ext uri="{FF2B5EF4-FFF2-40B4-BE49-F238E27FC236}">
                <a16:creationId xmlns:a16="http://schemas.microsoft.com/office/drawing/2014/main" id="{BF0A1FC6-ABC9-4E06-BDDC-19190C5F45F4}"/>
              </a:ext>
            </a:extLst>
          </p:cNvPr>
          <p:cNvSpPr>
            <a:spLocks noGrp="1"/>
          </p:cNvSpPr>
          <p:nvPr>
            <p:ph type="sldNum" sz="quarter" idx="12"/>
          </p:nvPr>
        </p:nvSpPr>
        <p:spPr/>
        <p:txBody>
          <a:bodyPr/>
          <a:lstStyle/>
          <a:p>
            <a:fld id="{98C0CDE5-970C-4CC4-BF43-0DA127E73E82}" type="slidenum">
              <a:rPr lang="en-US" noProof="0" smtClean="0"/>
              <a:t>12</a:t>
            </a:fld>
            <a:endParaRPr lang="en-US" noProof="0"/>
          </a:p>
        </p:txBody>
      </p:sp>
      <p:sp>
        <p:nvSpPr>
          <p:cNvPr id="4" name="Title 3">
            <a:extLst>
              <a:ext uri="{FF2B5EF4-FFF2-40B4-BE49-F238E27FC236}">
                <a16:creationId xmlns:a16="http://schemas.microsoft.com/office/drawing/2014/main" id="{5EE13A13-FC4C-4602-9947-ABC252E449C8}"/>
              </a:ext>
            </a:extLst>
          </p:cNvPr>
          <p:cNvSpPr>
            <a:spLocks noGrp="1"/>
          </p:cNvSpPr>
          <p:nvPr>
            <p:ph type="title"/>
          </p:nvPr>
        </p:nvSpPr>
        <p:spPr/>
        <p:txBody>
          <a:bodyPr>
            <a:normAutofit/>
          </a:bodyPr>
          <a:lstStyle/>
          <a:p>
            <a:r>
              <a:rPr lang="en-US" sz="2400"/>
              <a:t>Middle School Entrance Requirements MSSA</a:t>
            </a:r>
          </a:p>
        </p:txBody>
      </p:sp>
      <p:sp>
        <p:nvSpPr>
          <p:cNvPr id="7" name="TextBox 6">
            <a:extLst>
              <a:ext uri="{FF2B5EF4-FFF2-40B4-BE49-F238E27FC236}">
                <a16:creationId xmlns:a16="http://schemas.microsoft.com/office/drawing/2014/main" id="{A0CFE387-6395-43F8-9359-A3C9F01E4F17}"/>
              </a:ext>
            </a:extLst>
          </p:cNvPr>
          <p:cNvSpPr txBox="1"/>
          <p:nvPr/>
        </p:nvSpPr>
        <p:spPr>
          <a:xfrm>
            <a:off x="5181600" y="270501"/>
            <a:ext cx="5834331" cy="71404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sz="2000" b="1"/>
              <a:t>Students and parents will be required to sign a Parent Student Agreement stating that they understand the expectations of this program and are committed to maintaining them. Once it is determined that the student meets the minimum requirements, an interview will be scheduled. </a:t>
            </a:r>
            <a:endParaRPr lang="en-US" sz="2000" b="1">
              <a:ea typeface="+mn-lt"/>
              <a:cs typeface="+mn-lt"/>
            </a:endParaRPr>
          </a:p>
          <a:p>
            <a:pPr marL="285750" indent="-285750">
              <a:buFont typeface="Arial,Sans-Serif"/>
              <a:buChar char="•"/>
            </a:pPr>
            <a:endParaRPr lang="en-US" sz="2000" b="1"/>
          </a:p>
          <a:p>
            <a:pPr marL="285750" indent="-285750">
              <a:buFont typeface="Arial,Sans-Serif"/>
              <a:buChar char="•"/>
            </a:pPr>
            <a:r>
              <a:rPr lang="en-US" sz="2000" b="1"/>
              <a:t>Students are required to participate in our Extended Lab activities. </a:t>
            </a:r>
            <a:endParaRPr lang="en-US" sz="2000" b="1">
              <a:ea typeface="+mn-lt"/>
              <a:cs typeface="+mn-lt"/>
            </a:endParaRPr>
          </a:p>
          <a:p>
            <a:pPr marL="285750" indent="-285750">
              <a:buFont typeface="Arial,Sans-Serif"/>
              <a:buChar char="•"/>
            </a:pPr>
            <a:endParaRPr lang="en-US" sz="2000" b="1"/>
          </a:p>
          <a:p>
            <a:pPr marL="285750" indent="-285750">
              <a:buFont typeface="Arial,Sans-Serif"/>
              <a:buChar char="•"/>
            </a:pPr>
            <a:r>
              <a:rPr lang="en-US" sz="2000" b="1"/>
              <a:t>All students will be on an Optional transfer and must meet and maintain the minimum entrance requirements.  </a:t>
            </a:r>
            <a:endParaRPr lang="en-US" sz="2000" b="1">
              <a:ea typeface="+mn-lt"/>
              <a:cs typeface="+mn-lt"/>
            </a:endParaRPr>
          </a:p>
          <a:p>
            <a:pPr marL="285750" indent="-285750">
              <a:buFont typeface="Arial,Sans-Serif"/>
              <a:buChar char="•"/>
            </a:pPr>
            <a:endParaRPr lang="en-US" sz="2000" b="1"/>
          </a:p>
          <a:p>
            <a:pPr marL="285750" indent="-285750">
              <a:buFont typeface="Arial,Sans-Serif"/>
              <a:buChar char="•"/>
            </a:pPr>
            <a:r>
              <a:rPr lang="en-US" sz="2000" b="1"/>
              <a:t>To remain in the Optional Program, students must maintain an average of C or above in each subject, each semester, participate in extended day activities and meet the entrance requirements for conduct and attendance. </a:t>
            </a:r>
            <a:endParaRPr lang="en-US" sz="2000" b="1">
              <a:ea typeface="+mn-lt"/>
              <a:cs typeface="+mn-lt"/>
            </a:endParaRPr>
          </a:p>
          <a:p>
            <a:endParaRPr lang="en-US" sz="2000">
              <a:ea typeface="+mn-lt"/>
              <a:cs typeface="+mn-lt"/>
            </a:endParaRPr>
          </a:p>
          <a:p>
            <a:pPr algn="l"/>
            <a:endParaRPr lang="en-US"/>
          </a:p>
        </p:txBody>
      </p:sp>
      <p:pic>
        <p:nvPicPr>
          <p:cNvPr id="6" name="Picture 7" descr="Logo&#10;&#10;Description automatically generated">
            <a:extLst>
              <a:ext uri="{FF2B5EF4-FFF2-40B4-BE49-F238E27FC236}">
                <a16:creationId xmlns:a16="http://schemas.microsoft.com/office/drawing/2014/main" id="{DDC0A5DD-28B2-480F-A5C6-4606CB3A066E}"/>
              </a:ext>
            </a:extLst>
          </p:cNvPr>
          <p:cNvPicPr>
            <a:picLocks noChangeAspect="1"/>
          </p:cNvPicPr>
          <p:nvPr/>
        </p:nvPicPr>
        <p:blipFill>
          <a:blip r:embed="rId2"/>
          <a:stretch>
            <a:fillRect/>
          </a:stretch>
        </p:blipFill>
        <p:spPr>
          <a:xfrm>
            <a:off x="557123" y="2574086"/>
            <a:ext cx="4104735" cy="2529335"/>
          </a:xfrm>
          <a:prstGeom prst="rect">
            <a:avLst/>
          </a:prstGeom>
        </p:spPr>
      </p:pic>
    </p:spTree>
    <p:extLst>
      <p:ext uri="{BB962C8B-B14F-4D97-AF65-F5344CB8AC3E}">
        <p14:creationId xmlns:p14="http://schemas.microsoft.com/office/powerpoint/2010/main" val="243049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3769CD9-A80F-4214-83EC-A45A7DF0E8FD}"/>
              </a:ext>
            </a:extLst>
          </p:cNvPr>
          <p:cNvSpPr>
            <a:spLocks noGrp="1"/>
          </p:cNvSpPr>
          <p:nvPr>
            <p:ph type="ftr" sz="quarter" idx="11"/>
          </p:nvPr>
        </p:nvSpPr>
        <p:spPr/>
        <p:txBody>
          <a:bodyPr/>
          <a:lstStyle/>
          <a:p>
            <a:endParaRPr lang="en-US" noProof="0"/>
          </a:p>
        </p:txBody>
      </p:sp>
      <p:sp>
        <p:nvSpPr>
          <p:cNvPr id="3" name="Slide Number Placeholder 2">
            <a:extLst>
              <a:ext uri="{FF2B5EF4-FFF2-40B4-BE49-F238E27FC236}">
                <a16:creationId xmlns:a16="http://schemas.microsoft.com/office/drawing/2014/main" id="{A03869D6-FC1C-491C-B649-294150832E0A}"/>
              </a:ext>
            </a:extLst>
          </p:cNvPr>
          <p:cNvSpPr>
            <a:spLocks noGrp="1"/>
          </p:cNvSpPr>
          <p:nvPr>
            <p:ph type="sldNum" sz="quarter" idx="12"/>
          </p:nvPr>
        </p:nvSpPr>
        <p:spPr/>
        <p:txBody>
          <a:bodyPr/>
          <a:lstStyle/>
          <a:p>
            <a:fld id="{98C0CDE5-970C-4CC4-BF43-0DA127E73E82}" type="slidenum">
              <a:rPr lang="en-US" noProof="0" smtClean="0"/>
              <a:t>13</a:t>
            </a:fld>
            <a:endParaRPr lang="en-US" noProof="0"/>
          </a:p>
        </p:txBody>
      </p:sp>
      <p:sp>
        <p:nvSpPr>
          <p:cNvPr id="4" name="Title 3">
            <a:extLst>
              <a:ext uri="{FF2B5EF4-FFF2-40B4-BE49-F238E27FC236}">
                <a16:creationId xmlns:a16="http://schemas.microsoft.com/office/drawing/2014/main" id="{84F1F13D-566D-4E7F-80F1-F26C91AD2B8C}"/>
              </a:ext>
            </a:extLst>
          </p:cNvPr>
          <p:cNvSpPr>
            <a:spLocks noGrp="1"/>
          </p:cNvSpPr>
          <p:nvPr>
            <p:ph type="title"/>
          </p:nvPr>
        </p:nvSpPr>
        <p:spPr/>
        <p:txBody>
          <a:bodyPr>
            <a:normAutofit/>
          </a:bodyPr>
          <a:lstStyle/>
          <a:p>
            <a:r>
              <a:rPr lang="en-US" sz="2400"/>
              <a:t>Middle School Entrance Requirements WSMS</a:t>
            </a:r>
          </a:p>
        </p:txBody>
      </p:sp>
      <p:pic>
        <p:nvPicPr>
          <p:cNvPr id="7" name="Picture 7" descr="Icon&#10;&#10;Description automatically generated">
            <a:extLst>
              <a:ext uri="{FF2B5EF4-FFF2-40B4-BE49-F238E27FC236}">
                <a16:creationId xmlns:a16="http://schemas.microsoft.com/office/drawing/2014/main" id="{46AFD23F-8972-4FF5-B47D-4F9AD333E5BD}"/>
              </a:ext>
            </a:extLst>
          </p:cNvPr>
          <p:cNvPicPr>
            <a:picLocks noChangeAspect="1"/>
          </p:cNvPicPr>
          <p:nvPr/>
        </p:nvPicPr>
        <p:blipFill>
          <a:blip r:embed="rId2"/>
          <a:stretch>
            <a:fillRect/>
          </a:stretch>
        </p:blipFill>
        <p:spPr>
          <a:xfrm>
            <a:off x="264724" y="3108161"/>
            <a:ext cx="3804967" cy="1878581"/>
          </a:xfrm>
          <a:prstGeom prst="rect">
            <a:avLst/>
          </a:prstGeom>
        </p:spPr>
      </p:pic>
      <p:sp>
        <p:nvSpPr>
          <p:cNvPr id="8" name="TextBox 7">
            <a:extLst>
              <a:ext uri="{FF2B5EF4-FFF2-40B4-BE49-F238E27FC236}">
                <a16:creationId xmlns:a16="http://schemas.microsoft.com/office/drawing/2014/main" id="{107DB4FF-D5F9-4200-84B4-DD0039C8B924}"/>
              </a:ext>
            </a:extLst>
          </p:cNvPr>
          <p:cNvSpPr txBox="1"/>
          <p:nvPr/>
        </p:nvSpPr>
        <p:spPr>
          <a:xfrm>
            <a:off x="4717006" y="189987"/>
            <a:ext cx="7085162" cy="68326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b="1">
                <a:ea typeface="+mn-lt"/>
                <a:cs typeface="+mn-lt"/>
              </a:rPr>
              <a:t>Have A's and B's with no more than one C on the most recent comprehensive report card as a semester average </a:t>
            </a:r>
            <a:endParaRPr lang="en-US" sz="2000" b="1"/>
          </a:p>
          <a:p>
            <a:pPr marL="285750" indent="-285750">
              <a:buFont typeface="Arial"/>
              <a:buChar char="•"/>
            </a:pPr>
            <a:endParaRPr lang="en-US" sz="2000" b="1">
              <a:ea typeface="+mn-lt"/>
              <a:cs typeface="+mn-lt"/>
            </a:endParaRPr>
          </a:p>
          <a:p>
            <a:pPr marL="285750" indent="-285750">
              <a:buFont typeface="Arial"/>
              <a:buChar char="•"/>
            </a:pPr>
            <a:r>
              <a:rPr lang="en-US" sz="2000" b="1">
                <a:ea typeface="+mn-lt"/>
                <a:cs typeface="+mn-lt"/>
              </a:rPr>
              <a:t>Have satisfactory conduct</a:t>
            </a:r>
          </a:p>
          <a:p>
            <a:pPr marL="285750" indent="-285750">
              <a:buFont typeface="Arial"/>
              <a:buChar char="•"/>
            </a:pPr>
            <a:endParaRPr lang="en-US" sz="2000" b="1"/>
          </a:p>
          <a:p>
            <a:pPr marL="285750" indent="-285750">
              <a:buFont typeface="Arial"/>
              <a:buChar char="•"/>
            </a:pPr>
            <a:r>
              <a:rPr lang="en-US" sz="2000" b="1">
                <a:ea typeface="+mn-lt"/>
                <a:cs typeface="+mn-lt"/>
              </a:rPr>
              <a:t>Have satisfactory attendance, including promptness to school and to each class </a:t>
            </a:r>
            <a:endParaRPr lang="en-US" sz="2000" b="1"/>
          </a:p>
          <a:p>
            <a:pPr marL="742950" lvl="1" indent="-285750">
              <a:buFont typeface="Arial"/>
              <a:buChar char="•"/>
            </a:pPr>
            <a:r>
              <a:rPr lang="en-US" sz="2000" b="1">
                <a:ea typeface="+mn-lt"/>
                <a:cs typeface="+mn-lt"/>
              </a:rPr>
              <a:t>A total of more than 15 absences and/or </a:t>
            </a:r>
            <a:r>
              <a:rPr lang="en-US" sz="2000" b="1" err="1">
                <a:ea typeface="+mn-lt"/>
                <a:cs typeface="+mn-lt"/>
              </a:rPr>
              <a:t>tardies</a:t>
            </a:r>
            <a:r>
              <a:rPr lang="en-US" sz="2000" b="1">
                <a:ea typeface="+mn-lt"/>
                <a:cs typeface="+mn-lt"/>
              </a:rPr>
              <a:t> is considered unsatisfactory</a:t>
            </a:r>
          </a:p>
          <a:p>
            <a:pPr marL="742950" lvl="1" indent="-285750">
              <a:buFont typeface="Arial"/>
              <a:buChar char="•"/>
            </a:pPr>
            <a:r>
              <a:rPr lang="en-US" sz="2000" b="1">
                <a:ea typeface="+mn-lt"/>
                <a:cs typeface="+mn-lt"/>
              </a:rPr>
              <a:t>Test requirements: </a:t>
            </a:r>
            <a:endParaRPr lang="en-US" sz="2000" b="1"/>
          </a:p>
          <a:p>
            <a:pPr marL="1200150" lvl="2" indent="-285750">
              <a:buFont typeface="Arial"/>
              <a:buChar char="•"/>
            </a:pPr>
            <a:r>
              <a:rPr lang="en-US" sz="2000" b="1">
                <a:ea typeface="+mn-lt"/>
                <a:cs typeface="+mn-lt"/>
              </a:rPr>
              <a:t>Score at or above the 80th percentile on school-based administration of the Illuminate </a:t>
            </a:r>
            <a:r>
              <a:rPr lang="en-US" sz="2000" b="1" err="1">
                <a:ea typeface="+mn-lt"/>
                <a:cs typeface="+mn-lt"/>
              </a:rPr>
              <a:t>FastBridge</a:t>
            </a:r>
            <a:r>
              <a:rPr lang="en-US" sz="2000" b="1">
                <a:ea typeface="+mn-lt"/>
                <a:cs typeface="+mn-lt"/>
              </a:rPr>
              <a:t> </a:t>
            </a:r>
            <a:r>
              <a:rPr lang="en-US" sz="2000" b="1" err="1">
                <a:ea typeface="+mn-lt"/>
                <a:cs typeface="+mn-lt"/>
              </a:rPr>
              <a:t>aReading</a:t>
            </a:r>
            <a:r>
              <a:rPr lang="en-US" sz="2000" b="1">
                <a:ea typeface="+mn-lt"/>
                <a:cs typeface="+mn-lt"/>
              </a:rPr>
              <a:t> and </a:t>
            </a:r>
            <a:r>
              <a:rPr lang="en-US" sz="2000" b="1" err="1">
                <a:ea typeface="+mn-lt"/>
                <a:cs typeface="+mn-lt"/>
              </a:rPr>
              <a:t>aMath</a:t>
            </a:r>
            <a:r>
              <a:rPr lang="en-US" sz="2000" b="1">
                <a:ea typeface="+mn-lt"/>
                <a:cs typeface="+mn-lt"/>
              </a:rPr>
              <a:t> assessments (2021-22) and/or </a:t>
            </a:r>
            <a:r>
              <a:rPr lang="en-US" sz="2000" b="1" err="1">
                <a:ea typeface="+mn-lt"/>
                <a:cs typeface="+mn-lt"/>
              </a:rPr>
              <a:t>i</a:t>
            </a:r>
            <a:r>
              <a:rPr lang="en-US" sz="2000" b="1">
                <a:ea typeface="+mn-lt"/>
                <a:cs typeface="+mn-lt"/>
              </a:rPr>
              <a:t>-Ready Diagnostic Reading and Math assessments (2021-22); or score at or above the 80th percentile on the TCAP Achievement English Language Arts and TCAP Achievement Mathematics assessments; or score at or above the 80th percentile on the Total Reading/Reading Composite and Total Mathematics/Mathematics Composite of an acceptable nationally normed achievement test. </a:t>
            </a:r>
            <a:endParaRPr lang="en-US" sz="2000" b="1"/>
          </a:p>
          <a:p>
            <a:pPr algn="l"/>
            <a:endParaRPr lang="en-US"/>
          </a:p>
        </p:txBody>
      </p:sp>
    </p:spTree>
    <p:extLst>
      <p:ext uri="{BB962C8B-B14F-4D97-AF65-F5344CB8AC3E}">
        <p14:creationId xmlns:p14="http://schemas.microsoft.com/office/powerpoint/2010/main" val="1422552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B5A61C6-9F7E-405F-A0DE-A5ACD3172351}"/>
              </a:ext>
            </a:extLst>
          </p:cNvPr>
          <p:cNvSpPr>
            <a:spLocks noGrp="1"/>
          </p:cNvSpPr>
          <p:nvPr>
            <p:ph type="ftr" sz="quarter" idx="11"/>
          </p:nvPr>
        </p:nvSpPr>
        <p:spPr/>
        <p:txBody>
          <a:bodyPr/>
          <a:lstStyle/>
          <a:p>
            <a:endParaRPr lang="en-US" noProof="0"/>
          </a:p>
        </p:txBody>
      </p:sp>
      <p:sp>
        <p:nvSpPr>
          <p:cNvPr id="3" name="Slide Number Placeholder 2">
            <a:extLst>
              <a:ext uri="{FF2B5EF4-FFF2-40B4-BE49-F238E27FC236}">
                <a16:creationId xmlns:a16="http://schemas.microsoft.com/office/drawing/2014/main" id="{10B16FC3-F42E-4791-A0FC-7F68D64F999A}"/>
              </a:ext>
            </a:extLst>
          </p:cNvPr>
          <p:cNvSpPr>
            <a:spLocks noGrp="1"/>
          </p:cNvSpPr>
          <p:nvPr>
            <p:ph type="sldNum" sz="quarter" idx="12"/>
          </p:nvPr>
        </p:nvSpPr>
        <p:spPr/>
        <p:txBody>
          <a:bodyPr/>
          <a:lstStyle/>
          <a:p>
            <a:fld id="{98C0CDE5-970C-4CC4-BF43-0DA127E73E82}" type="slidenum">
              <a:rPr lang="en-US" noProof="0" smtClean="0"/>
              <a:t>14</a:t>
            </a:fld>
            <a:endParaRPr lang="en-US" noProof="0"/>
          </a:p>
        </p:txBody>
      </p:sp>
      <p:sp>
        <p:nvSpPr>
          <p:cNvPr id="4" name="Title 3">
            <a:extLst>
              <a:ext uri="{FF2B5EF4-FFF2-40B4-BE49-F238E27FC236}">
                <a16:creationId xmlns:a16="http://schemas.microsoft.com/office/drawing/2014/main" id="{3BC1DC30-02A7-4C9D-AC4B-0D6677CE7E30}"/>
              </a:ext>
            </a:extLst>
          </p:cNvPr>
          <p:cNvSpPr>
            <a:spLocks noGrp="1"/>
          </p:cNvSpPr>
          <p:nvPr>
            <p:ph type="title"/>
          </p:nvPr>
        </p:nvSpPr>
        <p:spPr/>
        <p:txBody>
          <a:bodyPr>
            <a:normAutofit/>
          </a:bodyPr>
          <a:lstStyle/>
          <a:p>
            <a:r>
              <a:rPr lang="en-US" sz="2400"/>
              <a:t>Middle School Entrants Requirements WSMS</a:t>
            </a:r>
          </a:p>
        </p:txBody>
      </p:sp>
      <p:sp>
        <p:nvSpPr>
          <p:cNvPr id="7" name="TextBox 6">
            <a:extLst>
              <a:ext uri="{FF2B5EF4-FFF2-40B4-BE49-F238E27FC236}">
                <a16:creationId xmlns:a16="http://schemas.microsoft.com/office/drawing/2014/main" id="{ECA54999-4620-4B79-8BFF-8A4CC11550E9}"/>
              </a:ext>
            </a:extLst>
          </p:cNvPr>
          <p:cNvSpPr txBox="1"/>
          <p:nvPr/>
        </p:nvSpPr>
        <p:spPr>
          <a:xfrm>
            <a:off x="4839419" y="353683"/>
            <a:ext cx="6855124"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28800" lvl="2"/>
            <a:endParaRPr lang="en-US" b="1">
              <a:ea typeface="+mn-lt"/>
              <a:cs typeface="+mn-lt"/>
            </a:endParaRPr>
          </a:p>
          <a:p>
            <a:pPr marL="1200150" lvl="2" indent="-285750">
              <a:buFont typeface="Arial,Sans-Serif"/>
              <a:buChar char="•"/>
            </a:pPr>
            <a:endParaRPr lang="en-US" b="1"/>
          </a:p>
          <a:p>
            <a:pPr marL="1200150" lvl="2" indent="-285750">
              <a:buFont typeface="Arial,Sans-Serif"/>
              <a:buChar char="•"/>
            </a:pPr>
            <a:r>
              <a:rPr lang="en-US" b="1">
                <a:ea typeface="+mn-lt"/>
                <a:cs typeface="+mn-lt"/>
              </a:rPr>
              <a:t>Acceptable tests must be administered in person and dated Spring 2021 or later. </a:t>
            </a:r>
            <a:endParaRPr lang="en-US" b="1"/>
          </a:p>
          <a:p>
            <a:pPr marL="1200150" lvl="2" indent="-285750">
              <a:buFont typeface="Arial,Sans-Serif"/>
              <a:buChar char="•"/>
            </a:pPr>
            <a:endParaRPr lang="en-US" b="1"/>
          </a:p>
          <a:p>
            <a:pPr marL="1200150" lvl="2" indent="-285750">
              <a:buFont typeface="Arial,Sans-Serif"/>
              <a:buChar char="•"/>
            </a:pPr>
            <a:r>
              <a:rPr lang="en-US" b="1"/>
              <a:t>To remain in the Optional Program, students must maintain an average of C or above in each subject, each semester, and the entrance requirements for conduct and attendance.  </a:t>
            </a:r>
            <a:endParaRPr lang="en-US" b="1">
              <a:ea typeface="+mn-lt"/>
              <a:cs typeface="+mn-lt"/>
            </a:endParaRPr>
          </a:p>
          <a:p>
            <a:pPr marL="1200150" lvl="2" indent="-285750">
              <a:buFont typeface="Arial,Sans-Serif"/>
              <a:buChar char="•"/>
            </a:pPr>
            <a:endParaRPr lang="en-US" b="1"/>
          </a:p>
          <a:p>
            <a:pPr marL="1200150" lvl="2" indent="-285750">
              <a:buFont typeface="Arial,Sans-Serif"/>
              <a:buChar char="•"/>
            </a:pPr>
            <a:r>
              <a:rPr lang="en-US" b="1"/>
              <a:t>Students who are accepted into the Optional Program at White Station Middle School and who meet renewal requirements will be accepted into the White Station High School Optional Program on a continuation basis.</a:t>
            </a:r>
          </a:p>
          <a:p>
            <a:pPr marL="1200150" lvl="2" indent="-285750">
              <a:buFont typeface="Arial,Sans-Serif"/>
              <a:buChar char="•"/>
            </a:pPr>
            <a:endParaRPr lang="en-US" b="1">
              <a:ea typeface="+mn-lt"/>
              <a:cs typeface="+mn-lt"/>
            </a:endParaRPr>
          </a:p>
          <a:p>
            <a:pPr marL="1200150" lvl="2" indent="-285750">
              <a:buFont typeface="Arial,Sans-Serif"/>
              <a:buChar char="•"/>
            </a:pPr>
            <a:r>
              <a:rPr lang="en-US" b="1"/>
              <a:t>Final approval is contingent upon review of the student's second-semester/final report card. </a:t>
            </a:r>
          </a:p>
          <a:p>
            <a:pPr marL="1200150" lvl="2" indent="-285750">
              <a:buFont typeface="Arial,Sans-Serif"/>
              <a:buChar char="•"/>
            </a:pPr>
            <a:endParaRPr lang="en-US" b="1"/>
          </a:p>
          <a:p>
            <a:pPr lvl="2"/>
            <a:r>
              <a:rPr lang="en-US">
                <a:ea typeface="+mn-lt"/>
                <a:cs typeface="+mn-lt"/>
                <a:hlinkClick r:id="rId2"/>
              </a:rPr>
              <a:t>White Station Middle School Virtual Walk Through</a:t>
            </a:r>
            <a:endParaRPr lang="en-US"/>
          </a:p>
        </p:txBody>
      </p:sp>
      <p:pic>
        <p:nvPicPr>
          <p:cNvPr id="9" name="Picture 7" descr="Icon&#10;&#10;Description automatically generated">
            <a:extLst>
              <a:ext uri="{FF2B5EF4-FFF2-40B4-BE49-F238E27FC236}">
                <a16:creationId xmlns:a16="http://schemas.microsoft.com/office/drawing/2014/main" id="{EB5F53CF-61BA-4C54-8A4C-F64980CEB905}"/>
              </a:ext>
            </a:extLst>
          </p:cNvPr>
          <p:cNvPicPr>
            <a:picLocks noChangeAspect="1"/>
          </p:cNvPicPr>
          <p:nvPr/>
        </p:nvPicPr>
        <p:blipFill>
          <a:blip r:embed="rId3"/>
          <a:stretch>
            <a:fillRect/>
          </a:stretch>
        </p:blipFill>
        <p:spPr>
          <a:xfrm>
            <a:off x="264724" y="3108161"/>
            <a:ext cx="3804967" cy="1878581"/>
          </a:xfrm>
          <a:prstGeom prst="rect">
            <a:avLst/>
          </a:prstGeom>
        </p:spPr>
      </p:pic>
    </p:spTree>
    <p:extLst>
      <p:ext uri="{BB962C8B-B14F-4D97-AF65-F5344CB8AC3E}">
        <p14:creationId xmlns:p14="http://schemas.microsoft.com/office/powerpoint/2010/main" val="418296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64F7D76-86A4-4DF6-B7F9-D132769EAA0E}"/>
              </a:ext>
            </a:extLst>
          </p:cNvPr>
          <p:cNvSpPr>
            <a:spLocks noGrp="1"/>
          </p:cNvSpPr>
          <p:nvPr>
            <p:ph type="ftr" sz="quarter" idx="11"/>
          </p:nvPr>
        </p:nvSpPr>
        <p:spPr/>
        <p:txBody>
          <a:bodyPr/>
          <a:lstStyle/>
          <a:p>
            <a:endParaRPr lang="en-US" noProof="0"/>
          </a:p>
        </p:txBody>
      </p:sp>
      <p:sp>
        <p:nvSpPr>
          <p:cNvPr id="3" name="Slide Number Placeholder 2">
            <a:extLst>
              <a:ext uri="{FF2B5EF4-FFF2-40B4-BE49-F238E27FC236}">
                <a16:creationId xmlns:a16="http://schemas.microsoft.com/office/drawing/2014/main" id="{2C2ACC15-DCB3-4E61-90A5-FF35DC7CE2F8}"/>
              </a:ext>
            </a:extLst>
          </p:cNvPr>
          <p:cNvSpPr>
            <a:spLocks noGrp="1"/>
          </p:cNvSpPr>
          <p:nvPr>
            <p:ph type="sldNum" sz="quarter" idx="12"/>
          </p:nvPr>
        </p:nvSpPr>
        <p:spPr/>
        <p:txBody>
          <a:bodyPr/>
          <a:lstStyle/>
          <a:p>
            <a:fld id="{98C0CDE5-970C-4CC4-BF43-0DA127E73E82}" type="slidenum">
              <a:rPr lang="en-US" noProof="0" smtClean="0"/>
              <a:t>15</a:t>
            </a:fld>
            <a:endParaRPr lang="en-US" noProof="0"/>
          </a:p>
        </p:txBody>
      </p:sp>
      <p:sp>
        <p:nvSpPr>
          <p:cNvPr id="4" name="Title 3">
            <a:extLst>
              <a:ext uri="{FF2B5EF4-FFF2-40B4-BE49-F238E27FC236}">
                <a16:creationId xmlns:a16="http://schemas.microsoft.com/office/drawing/2014/main" id="{4A70BFDE-4984-4B5D-959E-60C2A3A0E925}"/>
              </a:ext>
            </a:extLst>
          </p:cNvPr>
          <p:cNvSpPr>
            <a:spLocks noGrp="1"/>
          </p:cNvSpPr>
          <p:nvPr>
            <p:ph type="title"/>
          </p:nvPr>
        </p:nvSpPr>
        <p:spPr/>
        <p:txBody>
          <a:bodyPr>
            <a:normAutofit/>
          </a:bodyPr>
          <a:lstStyle/>
          <a:p>
            <a:r>
              <a:rPr lang="en-US" sz="2000"/>
              <a:t>Middle School Entrance Requirements SMS</a:t>
            </a:r>
          </a:p>
        </p:txBody>
      </p:sp>
      <p:sp>
        <p:nvSpPr>
          <p:cNvPr id="7" name="TextBox 6">
            <a:extLst>
              <a:ext uri="{FF2B5EF4-FFF2-40B4-BE49-F238E27FC236}">
                <a16:creationId xmlns:a16="http://schemas.microsoft.com/office/drawing/2014/main" id="{0806D610-E2BA-4531-B354-BAD033D2B6C9}"/>
              </a:ext>
            </a:extLst>
          </p:cNvPr>
          <p:cNvSpPr txBox="1"/>
          <p:nvPr/>
        </p:nvSpPr>
        <p:spPr>
          <a:xfrm>
            <a:off x="4724400" y="439948"/>
            <a:ext cx="6452558"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mn-lt"/>
                <a:cs typeface="+mn-lt"/>
              </a:rPr>
              <a:t>Third-Eighth grade applicants must score at or above the 70</a:t>
            </a:r>
            <a:r>
              <a:rPr lang="en-US" baseline="30000">
                <a:ea typeface="+mn-lt"/>
                <a:cs typeface="+mn-lt"/>
              </a:rPr>
              <a:t>th</a:t>
            </a:r>
            <a:r>
              <a:rPr lang="en-US">
                <a:ea typeface="+mn-lt"/>
                <a:cs typeface="+mn-lt"/>
              </a:rPr>
              <a:t> percentile on the </a:t>
            </a:r>
            <a:r>
              <a:rPr lang="en-US" err="1">
                <a:ea typeface="+mn-lt"/>
                <a:cs typeface="+mn-lt"/>
              </a:rPr>
              <a:t>Fastbridge</a:t>
            </a:r>
            <a:r>
              <a:rPr lang="en-US">
                <a:ea typeface="+mn-lt"/>
                <a:cs typeface="+mn-lt"/>
              </a:rPr>
              <a:t> </a:t>
            </a:r>
            <a:r>
              <a:rPr lang="en-US" err="1">
                <a:ea typeface="+mn-lt"/>
                <a:cs typeface="+mn-lt"/>
              </a:rPr>
              <a:t>aReading</a:t>
            </a:r>
            <a:r>
              <a:rPr lang="en-US">
                <a:ea typeface="+mn-lt"/>
                <a:cs typeface="+mn-lt"/>
              </a:rPr>
              <a:t> and </a:t>
            </a:r>
            <a:r>
              <a:rPr lang="en-US" err="1">
                <a:ea typeface="+mn-lt"/>
                <a:cs typeface="+mn-lt"/>
              </a:rPr>
              <a:t>aMath</a:t>
            </a:r>
            <a:r>
              <a:rPr lang="en-US">
                <a:ea typeface="+mn-lt"/>
                <a:cs typeface="+mn-lt"/>
              </a:rPr>
              <a:t> assessments; score at or above the 70</a:t>
            </a:r>
            <a:r>
              <a:rPr lang="en-US" baseline="30000">
                <a:ea typeface="+mn-lt"/>
                <a:cs typeface="+mn-lt"/>
              </a:rPr>
              <a:t>th</a:t>
            </a:r>
            <a:r>
              <a:rPr lang="en-US">
                <a:ea typeface="+mn-lt"/>
                <a:cs typeface="+mn-lt"/>
              </a:rPr>
              <a:t> percentile on the TCAP Tn Ready English Language Arts and the TCAP </a:t>
            </a:r>
            <a:r>
              <a:rPr lang="en-US" err="1">
                <a:ea typeface="+mn-lt"/>
                <a:cs typeface="+mn-lt"/>
              </a:rPr>
              <a:t>TNReady</a:t>
            </a:r>
            <a:r>
              <a:rPr lang="en-US">
                <a:ea typeface="+mn-lt"/>
                <a:cs typeface="+mn-lt"/>
              </a:rPr>
              <a:t> Mathematics assessments; score at or above the 70</a:t>
            </a:r>
            <a:r>
              <a:rPr lang="en-US" baseline="30000">
                <a:ea typeface="+mn-lt"/>
                <a:cs typeface="+mn-lt"/>
              </a:rPr>
              <a:t>th</a:t>
            </a:r>
            <a:r>
              <a:rPr lang="en-US">
                <a:ea typeface="+mn-lt"/>
                <a:cs typeface="+mn-lt"/>
              </a:rPr>
              <a:t> percentile on the NWEA MAP Growth Reading and NWEA MAP Growth Mathematics assessments; score at or above the 70</a:t>
            </a:r>
            <a:r>
              <a:rPr lang="en-US" baseline="30000">
                <a:ea typeface="+mn-lt"/>
                <a:cs typeface="+mn-lt"/>
              </a:rPr>
              <a:t>th</a:t>
            </a:r>
            <a:r>
              <a:rPr lang="en-US">
                <a:ea typeface="+mn-lt"/>
                <a:cs typeface="+mn-lt"/>
              </a:rPr>
              <a:t> percentile on the Total Reading/Reading Composite and Total Mathematics/Mathematics Composite of an acceptable </a:t>
            </a:r>
            <a:r>
              <a:rPr lang="en-US" err="1">
                <a:ea typeface="+mn-lt"/>
                <a:cs typeface="+mn-lt"/>
              </a:rPr>
              <a:t>nationallynormed</a:t>
            </a:r>
            <a:r>
              <a:rPr lang="en-US">
                <a:ea typeface="+mn-lt"/>
                <a:cs typeface="+mn-lt"/>
              </a:rPr>
              <a:t> achievement test. Acceptable tests must be dated Spring 2021 or later.</a:t>
            </a:r>
            <a:endParaRPr lang="en-US"/>
          </a:p>
          <a:p>
            <a:r>
              <a:rPr lang="en-US">
                <a:ea typeface="+mn-lt"/>
                <a:cs typeface="+mn-lt"/>
              </a:rPr>
              <a:t>  </a:t>
            </a:r>
            <a:endParaRPr lang="en-US"/>
          </a:p>
          <a:p>
            <a:pPr marL="285750" indent="-285750">
              <a:buFont typeface="Arial"/>
              <a:buChar char="•"/>
            </a:pPr>
            <a:r>
              <a:rPr lang="en-US">
                <a:ea typeface="+mn-lt"/>
                <a:cs typeface="+mn-lt"/>
              </a:rPr>
              <a:t>Second-Eighth grade applicants must have all A’s and B’s with no more than one C as a semester average, satisfactory grades in conduct and satisfactory progress in the non-academic subject areas on the most recent comprehensive report card.</a:t>
            </a:r>
            <a:endParaRPr lang="en-US"/>
          </a:p>
          <a:p>
            <a:r>
              <a:rPr lang="en-US">
                <a:ea typeface="+mn-lt"/>
                <a:cs typeface="+mn-lt"/>
              </a:rPr>
              <a:t>  </a:t>
            </a:r>
            <a:endParaRPr lang="en-US"/>
          </a:p>
          <a:p>
            <a:r>
              <a:rPr lang="en-US">
                <a:ea typeface="+mn-lt"/>
                <a:cs typeface="+mn-lt"/>
              </a:rPr>
              <a:t>  </a:t>
            </a:r>
            <a:endParaRPr lang="en-US"/>
          </a:p>
          <a:p>
            <a:pPr marL="285750" indent="-285750">
              <a:buFont typeface="Arial"/>
              <a:buChar char="•"/>
            </a:pPr>
            <a:r>
              <a:rPr lang="en-US">
                <a:ea typeface="+mn-lt"/>
                <a:cs typeface="+mn-lt"/>
              </a:rPr>
              <a:t>All applicants must have satisfactory attendance, including promptness to school and to each class, with no more than 15 absences, </a:t>
            </a:r>
            <a:r>
              <a:rPr lang="en-US" err="1">
                <a:ea typeface="+mn-lt"/>
                <a:cs typeface="+mn-lt"/>
              </a:rPr>
              <a:t>tardies</a:t>
            </a:r>
            <a:r>
              <a:rPr lang="en-US">
                <a:ea typeface="+mn-lt"/>
                <a:cs typeface="+mn-lt"/>
              </a:rPr>
              <a:t> and/or early dismissals. </a:t>
            </a:r>
            <a:endParaRPr lang="en-US"/>
          </a:p>
          <a:p>
            <a:r>
              <a:rPr lang="en-US">
                <a:ea typeface="+mn-lt"/>
                <a:cs typeface="+mn-lt"/>
              </a:rPr>
              <a:t>  </a:t>
            </a:r>
            <a:endParaRPr lang="en-US"/>
          </a:p>
          <a:p>
            <a:r>
              <a:rPr lang="en-US">
                <a:ea typeface="+mn-lt"/>
                <a:cs typeface="+mn-lt"/>
              </a:rPr>
              <a:t>  </a:t>
            </a:r>
            <a:endParaRPr lang="en-US"/>
          </a:p>
        </p:txBody>
      </p:sp>
      <p:pic>
        <p:nvPicPr>
          <p:cNvPr id="5" name="Picture 5" descr="Logo&#10;&#10;Description automatically generated">
            <a:extLst>
              <a:ext uri="{FF2B5EF4-FFF2-40B4-BE49-F238E27FC236}">
                <a16:creationId xmlns:a16="http://schemas.microsoft.com/office/drawing/2014/main" id="{E4160C97-3A9D-40AC-8BF8-69F3C1718D9A}"/>
              </a:ext>
            </a:extLst>
          </p:cNvPr>
          <p:cNvPicPr>
            <a:picLocks noChangeAspect="1"/>
          </p:cNvPicPr>
          <p:nvPr/>
        </p:nvPicPr>
        <p:blipFill>
          <a:blip r:embed="rId2"/>
          <a:stretch>
            <a:fillRect/>
          </a:stretch>
        </p:blipFill>
        <p:spPr>
          <a:xfrm>
            <a:off x="-2622431" y="1392268"/>
            <a:ext cx="7703387" cy="4375388"/>
          </a:xfrm>
          <a:prstGeom prst="rect">
            <a:avLst/>
          </a:prstGeom>
        </p:spPr>
      </p:pic>
    </p:spTree>
    <p:extLst>
      <p:ext uri="{BB962C8B-B14F-4D97-AF65-F5344CB8AC3E}">
        <p14:creationId xmlns:p14="http://schemas.microsoft.com/office/powerpoint/2010/main" val="2479536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621E3C9-5A37-4600-9951-A56BCF2D0690}"/>
              </a:ext>
            </a:extLst>
          </p:cNvPr>
          <p:cNvSpPr>
            <a:spLocks noGrp="1"/>
          </p:cNvSpPr>
          <p:nvPr>
            <p:ph type="ftr" sz="quarter" idx="11"/>
          </p:nvPr>
        </p:nvSpPr>
        <p:spPr/>
        <p:txBody>
          <a:bodyPr/>
          <a:lstStyle/>
          <a:p>
            <a:endParaRPr lang="en-US" noProof="0"/>
          </a:p>
        </p:txBody>
      </p:sp>
      <p:sp>
        <p:nvSpPr>
          <p:cNvPr id="3" name="Slide Number Placeholder 2">
            <a:extLst>
              <a:ext uri="{FF2B5EF4-FFF2-40B4-BE49-F238E27FC236}">
                <a16:creationId xmlns:a16="http://schemas.microsoft.com/office/drawing/2014/main" id="{4232547C-4868-4C4B-8EFF-C87737577AE4}"/>
              </a:ext>
            </a:extLst>
          </p:cNvPr>
          <p:cNvSpPr>
            <a:spLocks noGrp="1"/>
          </p:cNvSpPr>
          <p:nvPr>
            <p:ph type="sldNum" sz="quarter" idx="12"/>
          </p:nvPr>
        </p:nvSpPr>
        <p:spPr/>
        <p:txBody>
          <a:bodyPr/>
          <a:lstStyle/>
          <a:p>
            <a:fld id="{98C0CDE5-970C-4CC4-BF43-0DA127E73E82}" type="slidenum">
              <a:rPr lang="en-US" noProof="0" smtClean="0"/>
              <a:t>16</a:t>
            </a:fld>
            <a:endParaRPr lang="en-US" noProof="0"/>
          </a:p>
        </p:txBody>
      </p:sp>
      <p:sp>
        <p:nvSpPr>
          <p:cNvPr id="4" name="Title 3">
            <a:extLst>
              <a:ext uri="{FF2B5EF4-FFF2-40B4-BE49-F238E27FC236}">
                <a16:creationId xmlns:a16="http://schemas.microsoft.com/office/drawing/2014/main" id="{47813EE3-9FF1-458C-9ABA-69B4857F8602}"/>
              </a:ext>
            </a:extLst>
          </p:cNvPr>
          <p:cNvSpPr>
            <a:spLocks noGrp="1"/>
          </p:cNvSpPr>
          <p:nvPr>
            <p:ph type="title"/>
          </p:nvPr>
        </p:nvSpPr>
        <p:spPr/>
        <p:txBody>
          <a:bodyPr>
            <a:normAutofit/>
          </a:bodyPr>
          <a:lstStyle/>
          <a:p>
            <a:r>
              <a:rPr lang="en-US" sz="2400"/>
              <a:t>Middle School Entrance Requirements SMS</a:t>
            </a:r>
          </a:p>
        </p:txBody>
      </p:sp>
      <p:sp>
        <p:nvSpPr>
          <p:cNvPr id="7" name="TextBox 6">
            <a:extLst>
              <a:ext uri="{FF2B5EF4-FFF2-40B4-BE49-F238E27FC236}">
                <a16:creationId xmlns:a16="http://schemas.microsoft.com/office/drawing/2014/main" id="{6BE9EBCB-36DF-40A0-A03C-3382C2E6930D}"/>
              </a:ext>
            </a:extLst>
          </p:cNvPr>
          <p:cNvSpPr txBox="1"/>
          <p:nvPr/>
        </p:nvSpPr>
        <p:spPr>
          <a:xfrm>
            <a:off x="4724400" y="454325"/>
            <a:ext cx="7099539"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a:t>To remain in the optional program, a student must maintain an average of C or S in each subject, each semester. All students must maintain the entrance requirements for standards in academic and support subjects, conduct, skills, and behaviors and attendance. </a:t>
            </a:r>
            <a:endParaRPr lang="en-US">
              <a:ea typeface="+mn-lt"/>
              <a:cs typeface="+mn-lt"/>
            </a:endParaRPr>
          </a:p>
          <a:p>
            <a:r>
              <a:rPr lang="en-US"/>
              <a:t>  </a:t>
            </a:r>
            <a:endParaRPr lang="en-US">
              <a:ea typeface="+mn-lt"/>
              <a:cs typeface="+mn-lt"/>
            </a:endParaRPr>
          </a:p>
          <a:p>
            <a:r>
              <a:rPr lang="en-US"/>
              <a:t>  </a:t>
            </a:r>
            <a:endParaRPr lang="en-US">
              <a:ea typeface="+mn-lt"/>
              <a:cs typeface="+mn-lt"/>
            </a:endParaRPr>
          </a:p>
          <a:p>
            <a:pPr marL="285750" indent="-285750">
              <a:buFont typeface="Arial,Sans-Serif"/>
              <a:buChar char="•"/>
            </a:pPr>
            <a:r>
              <a:rPr lang="en-US"/>
              <a:t>Final approval is contingent upon review of student’s second semester/final report card issued by May 27, 2022.</a:t>
            </a:r>
            <a:endParaRPr lang="en-US">
              <a:ea typeface="+mn-lt"/>
              <a:cs typeface="+mn-lt"/>
            </a:endParaRPr>
          </a:p>
          <a:p>
            <a:pPr marL="285750" indent="-285750" algn="l">
              <a:buFont typeface="Arial,Sans-Serif"/>
              <a:buChar char="•"/>
            </a:pPr>
            <a:endParaRPr lang="en-US"/>
          </a:p>
          <a:p>
            <a:pPr marL="285750" indent="-285750">
              <a:buFont typeface="Arial,Sans-Serif"/>
              <a:buChar char="•"/>
            </a:pPr>
            <a:r>
              <a:rPr lang="en-US">
                <a:ea typeface="+mn-lt"/>
                <a:cs typeface="+mn-lt"/>
                <a:hlinkClick r:id="rId2"/>
              </a:rPr>
              <a:t>Snowden Virtual Open House</a:t>
            </a:r>
            <a:endParaRPr lang="en-US"/>
          </a:p>
          <a:p>
            <a:endParaRPr lang="en-US"/>
          </a:p>
        </p:txBody>
      </p:sp>
      <p:pic>
        <p:nvPicPr>
          <p:cNvPr id="5" name="Picture 5">
            <a:extLst>
              <a:ext uri="{FF2B5EF4-FFF2-40B4-BE49-F238E27FC236}">
                <a16:creationId xmlns:a16="http://schemas.microsoft.com/office/drawing/2014/main" id="{960E4777-F56E-4AA0-9866-C7DB30D3F2CD}"/>
              </a:ext>
            </a:extLst>
          </p:cNvPr>
          <p:cNvPicPr>
            <a:picLocks noChangeAspect="1"/>
          </p:cNvPicPr>
          <p:nvPr/>
        </p:nvPicPr>
        <p:blipFill>
          <a:blip r:embed="rId3"/>
          <a:stretch>
            <a:fillRect/>
          </a:stretch>
        </p:blipFill>
        <p:spPr>
          <a:xfrm>
            <a:off x="-2622431" y="1392268"/>
            <a:ext cx="7703387" cy="4375388"/>
          </a:xfrm>
          <a:prstGeom prst="rect">
            <a:avLst/>
          </a:prstGeom>
        </p:spPr>
      </p:pic>
    </p:spTree>
    <p:extLst>
      <p:ext uri="{BB962C8B-B14F-4D97-AF65-F5344CB8AC3E}">
        <p14:creationId xmlns:p14="http://schemas.microsoft.com/office/powerpoint/2010/main" val="565533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96D72B2-14AD-4CC1-99D5-AFC363A0B7C2}"/>
              </a:ext>
            </a:extLst>
          </p:cNvPr>
          <p:cNvSpPr>
            <a:spLocks noGrp="1"/>
          </p:cNvSpPr>
          <p:nvPr>
            <p:ph type="ftr" sz="quarter" idx="11"/>
          </p:nvPr>
        </p:nvSpPr>
        <p:spPr/>
        <p:txBody>
          <a:bodyPr/>
          <a:lstStyle/>
          <a:p>
            <a:endParaRPr lang="en-US" noProof="0"/>
          </a:p>
        </p:txBody>
      </p:sp>
      <p:sp>
        <p:nvSpPr>
          <p:cNvPr id="3" name="Slide Number Placeholder 2">
            <a:extLst>
              <a:ext uri="{FF2B5EF4-FFF2-40B4-BE49-F238E27FC236}">
                <a16:creationId xmlns:a16="http://schemas.microsoft.com/office/drawing/2014/main" id="{45E8F717-7373-4B87-A197-124B9FA47C72}"/>
              </a:ext>
            </a:extLst>
          </p:cNvPr>
          <p:cNvSpPr>
            <a:spLocks noGrp="1"/>
          </p:cNvSpPr>
          <p:nvPr>
            <p:ph type="sldNum" sz="quarter" idx="12"/>
          </p:nvPr>
        </p:nvSpPr>
        <p:spPr/>
        <p:txBody>
          <a:bodyPr/>
          <a:lstStyle/>
          <a:p>
            <a:fld id="{98C0CDE5-970C-4CC4-BF43-0DA127E73E82}" type="slidenum">
              <a:rPr lang="en-US" noProof="0" smtClean="0"/>
              <a:t>17</a:t>
            </a:fld>
            <a:endParaRPr lang="en-US" noProof="0"/>
          </a:p>
        </p:txBody>
      </p:sp>
      <p:sp>
        <p:nvSpPr>
          <p:cNvPr id="4" name="Title 3">
            <a:extLst>
              <a:ext uri="{FF2B5EF4-FFF2-40B4-BE49-F238E27FC236}">
                <a16:creationId xmlns:a16="http://schemas.microsoft.com/office/drawing/2014/main" id="{50428802-D750-4B88-A795-B5177F06BDD6}"/>
              </a:ext>
            </a:extLst>
          </p:cNvPr>
          <p:cNvSpPr>
            <a:spLocks noGrp="1"/>
          </p:cNvSpPr>
          <p:nvPr>
            <p:ph type="title"/>
          </p:nvPr>
        </p:nvSpPr>
        <p:spPr/>
        <p:txBody>
          <a:bodyPr>
            <a:normAutofit/>
          </a:bodyPr>
          <a:lstStyle/>
          <a:p>
            <a:r>
              <a:rPr lang="en-US" sz="2400"/>
              <a:t>Middle School Entrance Requirements BMS</a:t>
            </a:r>
          </a:p>
        </p:txBody>
      </p:sp>
      <p:sp>
        <p:nvSpPr>
          <p:cNvPr id="7" name="TextBox 6">
            <a:extLst>
              <a:ext uri="{FF2B5EF4-FFF2-40B4-BE49-F238E27FC236}">
                <a16:creationId xmlns:a16="http://schemas.microsoft.com/office/drawing/2014/main" id="{61A41E08-C0F4-4297-98CB-F3073FFCD5CC}"/>
              </a:ext>
            </a:extLst>
          </p:cNvPr>
          <p:cNvSpPr txBox="1"/>
          <p:nvPr/>
        </p:nvSpPr>
        <p:spPr>
          <a:xfrm>
            <a:off x="4947044" y="186907"/>
            <a:ext cx="6855124" cy="68172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900">
                <a:ea typeface="+mn-lt"/>
                <a:cs typeface="+mn-lt"/>
              </a:rPr>
              <a:t>Score at or above the 50th percentile on the TCAP </a:t>
            </a:r>
            <a:r>
              <a:rPr lang="en-US" sz="1900" err="1">
                <a:ea typeface="+mn-lt"/>
                <a:cs typeface="+mn-lt"/>
              </a:rPr>
              <a:t>TNReady</a:t>
            </a:r>
            <a:r>
              <a:rPr lang="en-US" sz="1900">
                <a:ea typeface="+mn-lt"/>
                <a:cs typeface="+mn-lt"/>
              </a:rPr>
              <a:t> English Language Arts and the TCAP </a:t>
            </a:r>
            <a:r>
              <a:rPr lang="en-US" sz="1900" err="1">
                <a:ea typeface="+mn-lt"/>
                <a:cs typeface="+mn-lt"/>
              </a:rPr>
              <a:t>TNReady</a:t>
            </a:r>
            <a:r>
              <a:rPr lang="en-US" sz="1900">
                <a:ea typeface="+mn-lt"/>
                <a:cs typeface="+mn-lt"/>
              </a:rPr>
              <a:t> Mathematics assessments; score at or above the 50th percentile on the Total Reading/Reading Composite and Total Mathematics/Mathematics Composite of the NWEA MAP and/or another acceptable nationally normed achievement test. Acceptable tests must be dated Spring 2017 or later. </a:t>
            </a:r>
            <a:endParaRPr lang="en-US" sz="1900"/>
          </a:p>
          <a:p>
            <a:endParaRPr lang="en-US" sz="1900">
              <a:ea typeface="+mn-lt"/>
              <a:cs typeface="+mn-lt"/>
            </a:endParaRPr>
          </a:p>
          <a:p>
            <a:r>
              <a:rPr lang="en-US" sz="1900">
                <a:ea typeface="+mn-lt"/>
                <a:cs typeface="+mn-lt"/>
              </a:rPr>
              <a:t>• Have satisfactory conduct and attendance (including promptness to school and to each class), with no more than 15 absences and/or </a:t>
            </a:r>
            <a:r>
              <a:rPr lang="en-US" sz="1900" err="1">
                <a:ea typeface="+mn-lt"/>
                <a:cs typeface="+mn-lt"/>
              </a:rPr>
              <a:t>tardies</a:t>
            </a:r>
            <a:r>
              <a:rPr lang="en-US" sz="1900">
                <a:ea typeface="+mn-lt"/>
                <a:cs typeface="+mn-lt"/>
              </a:rPr>
              <a:t>. </a:t>
            </a:r>
          </a:p>
          <a:p>
            <a:endParaRPr lang="en-US" sz="1900">
              <a:ea typeface="+mn-lt"/>
              <a:cs typeface="+mn-lt"/>
            </a:endParaRPr>
          </a:p>
          <a:p>
            <a:r>
              <a:rPr lang="en-US" sz="1900">
                <a:ea typeface="+mn-lt"/>
                <a:cs typeface="+mn-lt"/>
              </a:rPr>
              <a:t>• To remain in the program, a student must maintain a semester average of C or above, with no D’s or below in all subjects, as well as satisfactory conduct and attendance.</a:t>
            </a:r>
          </a:p>
          <a:p>
            <a:endParaRPr lang="en-US" sz="1900">
              <a:ea typeface="+mn-lt"/>
              <a:cs typeface="+mn-lt"/>
            </a:endParaRPr>
          </a:p>
          <a:p>
            <a:r>
              <a:rPr lang="en-US" sz="1900">
                <a:ea typeface="+mn-lt"/>
                <a:cs typeface="+mn-lt"/>
              </a:rPr>
              <a:t>• Students must remain in the required Optional courses for each grade. </a:t>
            </a:r>
          </a:p>
          <a:p>
            <a:endParaRPr lang="en-US" sz="1900">
              <a:ea typeface="+mn-lt"/>
              <a:cs typeface="+mn-lt"/>
            </a:endParaRPr>
          </a:p>
          <a:p>
            <a:r>
              <a:rPr lang="en-US" sz="1900">
                <a:ea typeface="+mn-lt"/>
                <a:cs typeface="+mn-lt"/>
              </a:rPr>
              <a:t>• Transportation to the school is the responsibility of the </a:t>
            </a:r>
          </a:p>
          <a:p>
            <a:r>
              <a:rPr lang="en-US" sz="1900">
                <a:ea typeface="+mn-lt"/>
                <a:cs typeface="+mn-lt"/>
              </a:rPr>
              <a:t>student’s parents/legal guardians. Final approval is </a:t>
            </a:r>
          </a:p>
          <a:p>
            <a:r>
              <a:rPr lang="en-US" sz="1900">
                <a:ea typeface="+mn-lt"/>
                <a:cs typeface="+mn-lt"/>
              </a:rPr>
              <a:t>contingent upon review of the student’s second semester/final report card Issued by June 7, 2022</a:t>
            </a:r>
            <a:endParaRPr lang="en-US" sz="1900"/>
          </a:p>
        </p:txBody>
      </p:sp>
      <p:pic>
        <p:nvPicPr>
          <p:cNvPr id="8" name="Picture 8" descr="A picture containing text, clipart&#10;&#10;Description automatically generated">
            <a:extLst>
              <a:ext uri="{FF2B5EF4-FFF2-40B4-BE49-F238E27FC236}">
                <a16:creationId xmlns:a16="http://schemas.microsoft.com/office/drawing/2014/main" id="{987D017A-8FA4-4392-9FDC-EB73CE8CF3CA}"/>
              </a:ext>
            </a:extLst>
          </p:cNvPr>
          <p:cNvPicPr>
            <a:picLocks noChangeAspect="1"/>
          </p:cNvPicPr>
          <p:nvPr/>
        </p:nvPicPr>
        <p:blipFill>
          <a:blip r:embed="rId2"/>
          <a:stretch>
            <a:fillRect/>
          </a:stretch>
        </p:blipFill>
        <p:spPr>
          <a:xfrm>
            <a:off x="339306" y="2969411"/>
            <a:ext cx="3792747" cy="1868082"/>
          </a:xfrm>
          <a:prstGeom prst="rect">
            <a:avLst/>
          </a:prstGeom>
        </p:spPr>
      </p:pic>
    </p:spTree>
    <p:extLst>
      <p:ext uri="{BB962C8B-B14F-4D97-AF65-F5344CB8AC3E}">
        <p14:creationId xmlns:p14="http://schemas.microsoft.com/office/powerpoint/2010/main" val="2955455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6F1A37C-90B7-4F5F-BDBE-02F71DD4F173}"/>
              </a:ext>
            </a:extLst>
          </p:cNvPr>
          <p:cNvSpPr>
            <a:spLocks noGrp="1"/>
          </p:cNvSpPr>
          <p:nvPr>
            <p:ph type="subTitle" idx="1"/>
          </p:nvPr>
        </p:nvSpPr>
        <p:spPr/>
        <p:txBody>
          <a:bodyPr>
            <a:normAutofit/>
          </a:bodyPr>
          <a:lstStyle/>
          <a:p>
            <a:r>
              <a:rPr lang="en-US" sz="4000"/>
              <a:t>Discovery Park</a:t>
            </a:r>
          </a:p>
        </p:txBody>
      </p:sp>
      <p:pic>
        <p:nvPicPr>
          <p:cNvPr id="7" name="Picture Placeholder 6" descr="A long shot of a building&#10;&#10;Description automatically generated with medium confidence">
            <a:extLst>
              <a:ext uri="{FF2B5EF4-FFF2-40B4-BE49-F238E27FC236}">
                <a16:creationId xmlns:a16="http://schemas.microsoft.com/office/drawing/2014/main" id="{97CEA44F-1E7C-4779-B5BF-8DE0AC703454}"/>
              </a:ext>
            </a:extLst>
          </p:cNvPr>
          <p:cNvPicPr>
            <a:picLocks noGrp="1" noChangeAspect="1"/>
          </p:cNvPicPr>
          <p:nvPr>
            <p:ph type="pic" sz="quarter" idx="15"/>
          </p:nvPr>
        </p:nvPicPr>
        <p:blipFill>
          <a:blip r:embed="rId2"/>
          <a:srcRect l="11157" r="11157"/>
          <a:stretch>
            <a:fillRect/>
          </a:stretch>
        </p:blipFill>
        <p:spPr/>
      </p:pic>
      <p:sp>
        <p:nvSpPr>
          <p:cNvPr id="4" name="Title 3">
            <a:extLst>
              <a:ext uri="{FF2B5EF4-FFF2-40B4-BE49-F238E27FC236}">
                <a16:creationId xmlns:a16="http://schemas.microsoft.com/office/drawing/2014/main" id="{2981544D-A105-4304-9F35-CCFF92F55D38}"/>
              </a:ext>
            </a:extLst>
          </p:cNvPr>
          <p:cNvSpPr>
            <a:spLocks noGrp="1"/>
          </p:cNvSpPr>
          <p:nvPr>
            <p:ph type="ctrTitle"/>
          </p:nvPr>
        </p:nvSpPr>
        <p:spPr>
          <a:xfrm rot="840000">
            <a:off x="7007414" y="2838903"/>
            <a:ext cx="5092543" cy="1682990"/>
          </a:xfrm>
        </p:spPr>
        <p:txBody>
          <a:bodyPr>
            <a:normAutofit fontScale="90000"/>
          </a:bodyPr>
          <a:lstStyle/>
          <a:p>
            <a:r>
              <a:rPr lang="en-US"/>
              <a:t>End of the Year Field Trip</a:t>
            </a:r>
          </a:p>
        </p:txBody>
      </p:sp>
      <p:sp>
        <p:nvSpPr>
          <p:cNvPr id="5" name="Text Placeholder 4">
            <a:extLst>
              <a:ext uri="{FF2B5EF4-FFF2-40B4-BE49-F238E27FC236}">
                <a16:creationId xmlns:a16="http://schemas.microsoft.com/office/drawing/2014/main" id="{C2492883-6B02-4F76-9A22-F980A50B9075}"/>
              </a:ext>
            </a:extLst>
          </p:cNvPr>
          <p:cNvSpPr>
            <a:spLocks noGrp="1"/>
          </p:cNvSpPr>
          <p:nvPr>
            <p:ph type="body" sz="quarter" idx="16"/>
          </p:nvPr>
        </p:nvSpPr>
        <p:spPr>
          <a:xfrm rot="720000">
            <a:off x="9550139" y="334589"/>
            <a:ext cx="1398030" cy="985623"/>
          </a:xfrm>
        </p:spPr>
        <p:txBody>
          <a:bodyPr>
            <a:noAutofit/>
          </a:bodyPr>
          <a:lstStyle/>
          <a:p>
            <a:r>
              <a:rPr lang="en-US" sz="4000"/>
              <a:t>May 20</a:t>
            </a:r>
          </a:p>
        </p:txBody>
      </p:sp>
      <p:sp>
        <p:nvSpPr>
          <p:cNvPr id="8" name="TextBox 7">
            <a:extLst>
              <a:ext uri="{FF2B5EF4-FFF2-40B4-BE49-F238E27FC236}">
                <a16:creationId xmlns:a16="http://schemas.microsoft.com/office/drawing/2014/main" id="{BE9A62B9-8C92-4434-8A36-2A979C6C7E3E}"/>
              </a:ext>
            </a:extLst>
          </p:cNvPr>
          <p:cNvSpPr txBox="1"/>
          <p:nvPr/>
        </p:nvSpPr>
        <p:spPr>
          <a:xfrm>
            <a:off x="619125" y="5742918"/>
            <a:ext cx="6812505" cy="707886"/>
          </a:xfrm>
          <a:prstGeom prst="rect">
            <a:avLst/>
          </a:prstGeom>
          <a:noFill/>
        </p:spPr>
        <p:txBody>
          <a:bodyPr wrap="square" rtlCol="0">
            <a:spAutoFit/>
          </a:bodyPr>
          <a:lstStyle/>
          <a:p>
            <a:r>
              <a:rPr lang="en-US" sz="4000" b="1">
                <a:solidFill>
                  <a:schemeClr val="accent4"/>
                </a:solidFill>
              </a:rPr>
              <a:t>More Information coming</a:t>
            </a:r>
          </a:p>
        </p:txBody>
      </p:sp>
    </p:spTree>
    <p:extLst>
      <p:ext uri="{BB962C8B-B14F-4D97-AF65-F5344CB8AC3E}">
        <p14:creationId xmlns:p14="http://schemas.microsoft.com/office/powerpoint/2010/main" val="3487746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CBA218-3DBE-4C58-A445-111D31686CE2}"/>
              </a:ext>
            </a:extLst>
          </p:cNvPr>
          <p:cNvSpPr>
            <a:spLocks noGrp="1"/>
          </p:cNvSpPr>
          <p:nvPr>
            <p:ph type="sldNum" sz="quarter" idx="12"/>
          </p:nvPr>
        </p:nvSpPr>
        <p:spPr/>
        <p:txBody>
          <a:bodyPr/>
          <a:lstStyle/>
          <a:p>
            <a:fld id="{98C0CDE5-970C-4CC4-BF43-0DA127E73E82}" type="slidenum">
              <a:rPr lang="en-US" noProof="0" dirty="0" smtClean="0"/>
              <a:t>19</a:t>
            </a:fld>
            <a:endParaRPr lang="en-US" noProof="0"/>
          </a:p>
        </p:txBody>
      </p:sp>
      <p:sp>
        <p:nvSpPr>
          <p:cNvPr id="4" name="Title 3">
            <a:extLst>
              <a:ext uri="{FF2B5EF4-FFF2-40B4-BE49-F238E27FC236}">
                <a16:creationId xmlns:a16="http://schemas.microsoft.com/office/drawing/2014/main" id="{5ED01280-400C-42EE-B6AB-1305278A6523}"/>
              </a:ext>
            </a:extLst>
          </p:cNvPr>
          <p:cNvSpPr>
            <a:spLocks noGrp="1"/>
          </p:cNvSpPr>
          <p:nvPr>
            <p:ph type="title"/>
          </p:nvPr>
        </p:nvSpPr>
        <p:spPr>
          <a:xfrm rot="21180000">
            <a:off x="280373" y="365103"/>
            <a:ext cx="4225785" cy="1182677"/>
          </a:xfrm>
        </p:spPr>
        <p:txBody>
          <a:bodyPr>
            <a:normAutofit fontScale="90000"/>
          </a:bodyPr>
          <a:lstStyle/>
          <a:p>
            <a:r>
              <a:rPr lang="en-US" dirty="0"/>
              <a:t>Criteria to go on the field trip</a:t>
            </a:r>
          </a:p>
        </p:txBody>
      </p:sp>
      <p:sp>
        <p:nvSpPr>
          <p:cNvPr id="5" name="Text Placeholder 4">
            <a:extLst>
              <a:ext uri="{FF2B5EF4-FFF2-40B4-BE49-F238E27FC236}">
                <a16:creationId xmlns:a16="http://schemas.microsoft.com/office/drawing/2014/main" id="{4AE7F71B-BA15-4FE6-941D-B9F77DC3D75E}"/>
              </a:ext>
            </a:extLst>
          </p:cNvPr>
          <p:cNvSpPr>
            <a:spLocks noGrp="1"/>
          </p:cNvSpPr>
          <p:nvPr>
            <p:ph type="body" sz="quarter" idx="13"/>
          </p:nvPr>
        </p:nvSpPr>
        <p:spPr>
          <a:xfrm>
            <a:off x="1444441" y="2824802"/>
            <a:ext cx="9303119" cy="3028730"/>
          </a:xfrm>
        </p:spPr>
        <p:txBody>
          <a:bodyPr>
            <a:noAutofit/>
          </a:bodyPr>
          <a:lstStyle/>
          <a:p>
            <a:r>
              <a:rPr lang="en-US" sz="4400" b="1" dirty="0"/>
              <a:t>Starting February 16 - May 19</a:t>
            </a:r>
          </a:p>
          <a:p>
            <a:endParaRPr lang="en-US" sz="4400" b="1" dirty="0"/>
          </a:p>
          <a:p>
            <a:r>
              <a:rPr lang="en-US" sz="4400" b="1" dirty="0"/>
              <a:t>Good Conduct Required – E/G/S</a:t>
            </a:r>
            <a:endParaRPr lang="en-US" dirty="0"/>
          </a:p>
          <a:p>
            <a:endParaRPr lang="en-US" sz="4400" b="1" dirty="0"/>
          </a:p>
          <a:p>
            <a:r>
              <a:rPr lang="en-US" sz="4400" b="1" dirty="0"/>
              <a:t>Good Attendance – 5 or Less Unexcused Absences</a:t>
            </a:r>
            <a:endParaRPr lang="en-US"/>
          </a:p>
        </p:txBody>
      </p:sp>
    </p:spTree>
    <p:extLst>
      <p:ext uri="{BB962C8B-B14F-4D97-AF65-F5344CB8AC3E}">
        <p14:creationId xmlns:p14="http://schemas.microsoft.com/office/powerpoint/2010/main" val="3009879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D87543-6A35-4A55-B49E-9737BADD8BCC}"/>
              </a:ext>
            </a:extLst>
          </p:cNvPr>
          <p:cNvSpPr>
            <a:spLocks noGrp="1"/>
          </p:cNvSpPr>
          <p:nvPr>
            <p:ph type="body" idx="1"/>
          </p:nvPr>
        </p:nvSpPr>
        <p:spPr>
          <a:xfrm>
            <a:off x="748030" y="2442380"/>
            <a:ext cx="3913632" cy="3449900"/>
          </a:xfrm>
        </p:spPr>
        <p:txBody>
          <a:bodyPr>
            <a:normAutofit/>
          </a:bodyPr>
          <a:lstStyle/>
          <a:p>
            <a:pPr marL="179705" indent="-179705">
              <a:spcBef>
                <a:spcPts val="600"/>
              </a:spcBef>
              <a:buFont typeface="Arial"/>
              <a:buChar char="•"/>
            </a:pPr>
            <a:r>
              <a:rPr lang="en-US" b="0" dirty="0">
                <a:ea typeface="+mn-lt"/>
                <a:cs typeface="+mn-lt"/>
              </a:rPr>
              <a:t>1. Student Baseball Cards</a:t>
            </a:r>
          </a:p>
          <a:p>
            <a:pPr marL="179705" indent="-179705">
              <a:spcBef>
                <a:spcPts val="600"/>
              </a:spcBef>
              <a:buFont typeface="Arial"/>
              <a:buChar char="•"/>
            </a:pPr>
            <a:r>
              <a:rPr lang="en-US" b="0" dirty="0">
                <a:ea typeface="+mn-lt"/>
                <a:cs typeface="+mn-lt"/>
              </a:rPr>
              <a:t>2. D.A.R.E</a:t>
            </a:r>
          </a:p>
          <a:p>
            <a:pPr marL="179705" indent="-179705">
              <a:spcBef>
                <a:spcPts val="600"/>
              </a:spcBef>
              <a:buFont typeface="Arial"/>
              <a:buChar char="•"/>
            </a:pPr>
            <a:r>
              <a:rPr lang="en-US" b="0" dirty="0">
                <a:ea typeface="+mn-lt"/>
                <a:cs typeface="+mn-lt"/>
              </a:rPr>
              <a:t>3. Logistics</a:t>
            </a:r>
          </a:p>
          <a:p>
            <a:pPr marL="179705" indent="-179705">
              <a:spcBef>
                <a:spcPts val="600"/>
              </a:spcBef>
              <a:buFont typeface="Arial"/>
              <a:buChar char="•"/>
            </a:pPr>
            <a:r>
              <a:rPr lang="en-US" b="0" dirty="0">
                <a:ea typeface="+mn-lt"/>
                <a:cs typeface="+mn-lt"/>
              </a:rPr>
              <a:t>4. Important Dates</a:t>
            </a:r>
          </a:p>
          <a:p>
            <a:pPr marL="179705" indent="-179705">
              <a:spcBef>
                <a:spcPts val="600"/>
              </a:spcBef>
              <a:buFont typeface="Arial"/>
              <a:buChar char="•"/>
            </a:pPr>
            <a:r>
              <a:rPr lang="en-US" b="0" dirty="0">
                <a:ea typeface="+mn-lt"/>
                <a:cs typeface="+mn-lt"/>
              </a:rPr>
              <a:t>5. Middle School Information</a:t>
            </a:r>
          </a:p>
          <a:p>
            <a:pPr marL="179705" indent="-179705">
              <a:spcBef>
                <a:spcPts val="600"/>
              </a:spcBef>
              <a:buFont typeface="Arial"/>
              <a:buChar char="•"/>
            </a:pPr>
            <a:r>
              <a:rPr lang="en-US" b="0" dirty="0">
                <a:ea typeface="+mn-lt"/>
                <a:cs typeface="+mn-lt"/>
              </a:rPr>
              <a:t>6. End of the Year 5th Grade Trip</a:t>
            </a:r>
            <a:endParaRPr lang="en-US" dirty="0"/>
          </a:p>
        </p:txBody>
      </p:sp>
      <p:sp>
        <p:nvSpPr>
          <p:cNvPr id="4" name="Slide Number Placeholder 3">
            <a:extLst>
              <a:ext uri="{FF2B5EF4-FFF2-40B4-BE49-F238E27FC236}">
                <a16:creationId xmlns:a16="http://schemas.microsoft.com/office/drawing/2014/main" id="{9D912740-90A3-46F6-917C-2E283F1257D8}"/>
              </a:ext>
            </a:extLst>
          </p:cNvPr>
          <p:cNvSpPr>
            <a:spLocks noGrp="1"/>
          </p:cNvSpPr>
          <p:nvPr>
            <p:ph type="sldNum" sz="quarter" idx="12"/>
          </p:nvPr>
        </p:nvSpPr>
        <p:spPr/>
        <p:txBody>
          <a:bodyPr/>
          <a:lstStyle/>
          <a:p>
            <a:fld id="{98C0CDE5-970C-4CC4-BF43-0DA127E73E82}" type="slidenum">
              <a:rPr lang="en-US" noProof="0" smtClean="0"/>
              <a:t>2</a:t>
            </a:fld>
            <a:endParaRPr lang="en-US" noProof="0"/>
          </a:p>
        </p:txBody>
      </p:sp>
      <p:sp>
        <p:nvSpPr>
          <p:cNvPr id="5" name="Title 4">
            <a:extLst>
              <a:ext uri="{FF2B5EF4-FFF2-40B4-BE49-F238E27FC236}">
                <a16:creationId xmlns:a16="http://schemas.microsoft.com/office/drawing/2014/main" id="{D0FA01FD-7536-4C00-86F7-F74255CE5D88}"/>
              </a:ext>
            </a:extLst>
          </p:cNvPr>
          <p:cNvSpPr>
            <a:spLocks noGrp="1"/>
          </p:cNvSpPr>
          <p:nvPr>
            <p:ph type="title"/>
          </p:nvPr>
        </p:nvSpPr>
        <p:spPr/>
        <p:txBody>
          <a:bodyPr/>
          <a:lstStyle/>
          <a:p>
            <a:r>
              <a:rPr lang="en-US" dirty="0"/>
              <a:t>AGENDA</a:t>
            </a:r>
          </a:p>
        </p:txBody>
      </p:sp>
      <p:pic>
        <p:nvPicPr>
          <p:cNvPr id="8" name="Picture 8" descr="A group of people posing for a photo&#10;&#10;Description automatically generated">
            <a:extLst>
              <a:ext uri="{FF2B5EF4-FFF2-40B4-BE49-F238E27FC236}">
                <a16:creationId xmlns:a16="http://schemas.microsoft.com/office/drawing/2014/main" id="{294B29FA-9344-4C0F-9C6B-7E1BF2FBD87E}"/>
              </a:ext>
            </a:extLst>
          </p:cNvPr>
          <p:cNvPicPr>
            <a:picLocks noGrp="1" noChangeAspect="1"/>
          </p:cNvPicPr>
          <p:nvPr>
            <p:ph type="pic" sz="quarter" idx="14"/>
          </p:nvPr>
        </p:nvPicPr>
        <p:blipFill rotWithShape="1">
          <a:blip r:embed="rId2"/>
          <a:srcRect l="18096" r="18096"/>
          <a:stretch/>
        </p:blipFill>
        <p:spPr>
          <a:xfrm rot="720000">
            <a:off x="6803036" y="1512062"/>
            <a:ext cx="3810000" cy="2867025"/>
          </a:xfrm>
        </p:spPr>
      </p:pic>
    </p:spTree>
    <p:extLst>
      <p:ext uri="{BB962C8B-B14F-4D97-AF65-F5344CB8AC3E}">
        <p14:creationId xmlns:p14="http://schemas.microsoft.com/office/powerpoint/2010/main" val="1780205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A1AB2D1-AE39-4F82-AA83-4A9493AB3480}"/>
              </a:ext>
            </a:extLst>
          </p:cNvPr>
          <p:cNvSpPr>
            <a:spLocks noGrp="1"/>
          </p:cNvSpPr>
          <p:nvPr>
            <p:ph type="sldNum" sz="quarter" idx="12"/>
          </p:nvPr>
        </p:nvSpPr>
        <p:spPr/>
        <p:txBody>
          <a:bodyPr/>
          <a:lstStyle/>
          <a:p>
            <a:fld id="{98C0CDE5-970C-4CC4-BF43-0DA127E73E82}" type="slidenum">
              <a:rPr lang="en-US" noProof="0" smtClean="0"/>
              <a:t>3</a:t>
            </a:fld>
            <a:endParaRPr lang="en-US" noProof="0"/>
          </a:p>
        </p:txBody>
      </p:sp>
      <p:sp>
        <p:nvSpPr>
          <p:cNvPr id="4" name="Title 3">
            <a:extLst>
              <a:ext uri="{FF2B5EF4-FFF2-40B4-BE49-F238E27FC236}">
                <a16:creationId xmlns:a16="http://schemas.microsoft.com/office/drawing/2014/main" id="{CF09C76B-DCBD-4E70-AC9A-7852346FBAB4}"/>
              </a:ext>
            </a:extLst>
          </p:cNvPr>
          <p:cNvSpPr>
            <a:spLocks noGrp="1"/>
          </p:cNvSpPr>
          <p:nvPr>
            <p:ph type="title"/>
          </p:nvPr>
        </p:nvSpPr>
        <p:spPr/>
        <p:txBody>
          <a:bodyPr/>
          <a:lstStyle/>
          <a:p>
            <a:r>
              <a:rPr lang="en-US" dirty="0"/>
              <a:t>Student "Baseball Cards"</a:t>
            </a:r>
          </a:p>
        </p:txBody>
      </p:sp>
      <p:pic>
        <p:nvPicPr>
          <p:cNvPr id="6" name="Picture 6" descr="A picture containing chart&#10;&#10;Description automatically generated">
            <a:extLst>
              <a:ext uri="{FF2B5EF4-FFF2-40B4-BE49-F238E27FC236}">
                <a16:creationId xmlns:a16="http://schemas.microsoft.com/office/drawing/2014/main" id="{1FA2A099-0B71-47C7-8853-F4EC7BF72F02}"/>
              </a:ext>
            </a:extLst>
          </p:cNvPr>
          <p:cNvPicPr>
            <a:picLocks noGrp="1" noChangeAspect="1"/>
          </p:cNvPicPr>
          <p:nvPr>
            <p:ph idx="1"/>
          </p:nvPr>
        </p:nvPicPr>
        <p:blipFill>
          <a:blip r:embed="rId2"/>
          <a:stretch>
            <a:fillRect/>
          </a:stretch>
        </p:blipFill>
        <p:spPr>
          <a:xfrm>
            <a:off x="5092181" y="118181"/>
            <a:ext cx="5834217" cy="6609116"/>
          </a:xfrm>
        </p:spPr>
      </p:pic>
      <p:pic>
        <p:nvPicPr>
          <p:cNvPr id="8" name="Picture 8" descr="A picture containing person&#10;&#10;Description automatically generated">
            <a:extLst>
              <a:ext uri="{FF2B5EF4-FFF2-40B4-BE49-F238E27FC236}">
                <a16:creationId xmlns:a16="http://schemas.microsoft.com/office/drawing/2014/main" id="{56FBF75F-8E0A-4687-9126-798F440D61D3}"/>
              </a:ext>
            </a:extLst>
          </p:cNvPr>
          <p:cNvPicPr>
            <a:picLocks noChangeAspect="1"/>
          </p:cNvPicPr>
          <p:nvPr/>
        </p:nvPicPr>
        <p:blipFill>
          <a:blip r:embed="rId3"/>
          <a:stretch>
            <a:fillRect/>
          </a:stretch>
        </p:blipFill>
        <p:spPr>
          <a:xfrm>
            <a:off x="829734" y="1938867"/>
            <a:ext cx="3307644" cy="4419599"/>
          </a:xfrm>
          <a:prstGeom prst="rect">
            <a:avLst/>
          </a:prstGeom>
        </p:spPr>
      </p:pic>
    </p:spTree>
    <p:extLst>
      <p:ext uri="{BB962C8B-B14F-4D97-AF65-F5344CB8AC3E}">
        <p14:creationId xmlns:p14="http://schemas.microsoft.com/office/powerpoint/2010/main" val="1304969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A24AA5A-821B-4A45-BE19-5FB62D48EAD9}"/>
              </a:ext>
            </a:extLst>
          </p:cNvPr>
          <p:cNvSpPr>
            <a:spLocks noGrp="1"/>
          </p:cNvSpPr>
          <p:nvPr>
            <p:ph type="sldNum" sz="quarter" idx="12"/>
          </p:nvPr>
        </p:nvSpPr>
        <p:spPr/>
        <p:txBody>
          <a:bodyPr/>
          <a:lstStyle/>
          <a:p>
            <a:fld id="{98C0CDE5-970C-4CC4-BF43-0DA127E73E82}" type="slidenum">
              <a:rPr lang="en-US" noProof="0" smtClean="0"/>
              <a:t>4</a:t>
            </a:fld>
            <a:endParaRPr lang="en-US" noProof="0"/>
          </a:p>
        </p:txBody>
      </p:sp>
      <p:pic>
        <p:nvPicPr>
          <p:cNvPr id="7" name="Picture 7" descr="Graphical user interface, text, application&#10;&#10;Description automatically generated">
            <a:extLst>
              <a:ext uri="{FF2B5EF4-FFF2-40B4-BE49-F238E27FC236}">
                <a16:creationId xmlns:a16="http://schemas.microsoft.com/office/drawing/2014/main" id="{DFFB1BB3-7FF9-42AD-AC1F-11149D1845A9}"/>
              </a:ext>
            </a:extLst>
          </p:cNvPr>
          <p:cNvPicPr>
            <a:picLocks noChangeAspect="1"/>
          </p:cNvPicPr>
          <p:nvPr/>
        </p:nvPicPr>
        <p:blipFill>
          <a:blip r:embed="rId2"/>
          <a:stretch>
            <a:fillRect/>
          </a:stretch>
        </p:blipFill>
        <p:spPr>
          <a:xfrm>
            <a:off x="4687206" y="-2040"/>
            <a:ext cx="7501164" cy="5625873"/>
          </a:xfrm>
          <a:prstGeom prst="rect">
            <a:avLst/>
          </a:prstGeom>
        </p:spPr>
      </p:pic>
      <p:sp>
        <p:nvSpPr>
          <p:cNvPr id="8" name="TextBox 7">
            <a:extLst>
              <a:ext uri="{FF2B5EF4-FFF2-40B4-BE49-F238E27FC236}">
                <a16:creationId xmlns:a16="http://schemas.microsoft.com/office/drawing/2014/main" id="{773D4496-B198-4878-B437-E247363829AD}"/>
              </a:ext>
            </a:extLst>
          </p:cNvPr>
          <p:cNvSpPr txBox="1"/>
          <p:nvPr/>
        </p:nvSpPr>
        <p:spPr>
          <a:xfrm rot="-300000">
            <a:off x="1491343" y="106680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b="1" dirty="0">
                <a:solidFill>
                  <a:srgbClr val="FFFFFF"/>
                </a:solidFill>
                <a:latin typeface="Comic Sans MS"/>
              </a:rPr>
              <a:t>DARE</a:t>
            </a:r>
            <a:endParaRPr lang="en-US" sz="3600" dirty="0">
              <a:latin typeface="Comic Sans MS"/>
            </a:endParaRPr>
          </a:p>
        </p:txBody>
      </p:sp>
      <p:sp>
        <p:nvSpPr>
          <p:cNvPr id="10" name="Rectangle 9">
            <a:extLst>
              <a:ext uri="{FF2B5EF4-FFF2-40B4-BE49-F238E27FC236}">
                <a16:creationId xmlns:a16="http://schemas.microsoft.com/office/drawing/2014/main" id="{BF6278C9-CABD-45FA-8CD2-24F6B7DBEB74}"/>
              </a:ext>
            </a:extLst>
          </p:cNvPr>
          <p:cNvSpPr/>
          <p:nvPr/>
        </p:nvSpPr>
        <p:spPr>
          <a:xfrm>
            <a:off x="4615543" y="2438400"/>
            <a:ext cx="2318657" cy="3026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1">
            <a:extLst>
              <a:ext uri="{FF2B5EF4-FFF2-40B4-BE49-F238E27FC236}">
                <a16:creationId xmlns:a16="http://schemas.microsoft.com/office/drawing/2014/main" id="{E0470539-5380-4737-9E4C-5B7E1DBA398E}"/>
              </a:ext>
            </a:extLst>
          </p:cNvPr>
          <p:cNvPicPr>
            <a:picLocks noChangeAspect="1"/>
          </p:cNvPicPr>
          <p:nvPr/>
        </p:nvPicPr>
        <p:blipFill>
          <a:blip r:embed="rId3"/>
          <a:stretch>
            <a:fillRect/>
          </a:stretch>
        </p:blipFill>
        <p:spPr>
          <a:xfrm>
            <a:off x="1988546" y="2111829"/>
            <a:ext cx="2706737" cy="4539343"/>
          </a:xfrm>
          <a:prstGeom prst="rect">
            <a:avLst/>
          </a:prstGeom>
        </p:spPr>
      </p:pic>
    </p:spTree>
    <p:extLst>
      <p:ext uri="{BB962C8B-B14F-4D97-AF65-F5344CB8AC3E}">
        <p14:creationId xmlns:p14="http://schemas.microsoft.com/office/powerpoint/2010/main" val="3469149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6B7AD1-5B8D-44BD-8E08-D23A97FCEEAF}"/>
              </a:ext>
            </a:extLst>
          </p:cNvPr>
          <p:cNvSpPr>
            <a:spLocks noGrp="1"/>
          </p:cNvSpPr>
          <p:nvPr>
            <p:ph type="sldNum" sz="quarter" idx="12"/>
          </p:nvPr>
        </p:nvSpPr>
        <p:spPr/>
        <p:txBody>
          <a:bodyPr/>
          <a:lstStyle/>
          <a:p>
            <a:fld id="{98C0CDE5-970C-4CC4-BF43-0DA127E73E82}" type="slidenum">
              <a:rPr lang="en-US" noProof="0" smtClean="0"/>
              <a:t>5</a:t>
            </a:fld>
            <a:endParaRPr lang="en-US" noProof="0"/>
          </a:p>
        </p:txBody>
      </p:sp>
      <p:sp>
        <p:nvSpPr>
          <p:cNvPr id="4" name="Title 3">
            <a:extLst>
              <a:ext uri="{FF2B5EF4-FFF2-40B4-BE49-F238E27FC236}">
                <a16:creationId xmlns:a16="http://schemas.microsoft.com/office/drawing/2014/main" id="{AE55E264-F4E7-4CBD-9A02-3B57505A782C}"/>
              </a:ext>
            </a:extLst>
          </p:cNvPr>
          <p:cNvSpPr>
            <a:spLocks noGrp="1"/>
          </p:cNvSpPr>
          <p:nvPr>
            <p:ph type="title"/>
          </p:nvPr>
        </p:nvSpPr>
        <p:spPr/>
        <p:txBody>
          <a:bodyPr/>
          <a:lstStyle/>
          <a:p>
            <a:r>
              <a:rPr lang="en-US" dirty="0"/>
              <a:t>DARE</a:t>
            </a:r>
          </a:p>
        </p:txBody>
      </p:sp>
      <p:pic>
        <p:nvPicPr>
          <p:cNvPr id="7" name="Picture 7" descr="Graphical user interface&#10;&#10;Description automatically generated">
            <a:extLst>
              <a:ext uri="{FF2B5EF4-FFF2-40B4-BE49-F238E27FC236}">
                <a16:creationId xmlns:a16="http://schemas.microsoft.com/office/drawing/2014/main" id="{A87C0A7F-ECC4-43EA-8CCC-67640AFA24F4}"/>
              </a:ext>
            </a:extLst>
          </p:cNvPr>
          <p:cNvPicPr>
            <a:picLocks noChangeAspect="1"/>
          </p:cNvPicPr>
          <p:nvPr/>
        </p:nvPicPr>
        <p:blipFill>
          <a:blip r:embed="rId2"/>
          <a:stretch>
            <a:fillRect/>
          </a:stretch>
        </p:blipFill>
        <p:spPr>
          <a:xfrm>
            <a:off x="5048956" y="3297"/>
            <a:ext cx="7145867" cy="6851406"/>
          </a:xfrm>
          <a:prstGeom prst="rect">
            <a:avLst/>
          </a:prstGeom>
        </p:spPr>
      </p:pic>
      <p:sp>
        <p:nvSpPr>
          <p:cNvPr id="8" name="Rectangle 7">
            <a:extLst>
              <a:ext uri="{FF2B5EF4-FFF2-40B4-BE49-F238E27FC236}">
                <a16:creationId xmlns:a16="http://schemas.microsoft.com/office/drawing/2014/main" id="{72715B4D-5010-4287-A948-E59DAE0F7657}"/>
              </a:ext>
            </a:extLst>
          </p:cNvPr>
          <p:cNvSpPr/>
          <p:nvPr/>
        </p:nvSpPr>
        <p:spPr>
          <a:xfrm>
            <a:off x="10711543" y="76200"/>
            <a:ext cx="1502228" cy="5431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9" descr="A picture containing text, indoor, person&#10;&#10;Description automatically generated">
            <a:extLst>
              <a:ext uri="{FF2B5EF4-FFF2-40B4-BE49-F238E27FC236}">
                <a16:creationId xmlns:a16="http://schemas.microsoft.com/office/drawing/2014/main" id="{BF2389AB-28F5-4E4C-A1B8-74A77B4EEA9B}"/>
              </a:ext>
            </a:extLst>
          </p:cNvPr>
          <p:cNvPicPr>
            <a:picLocks noChangeAspect="1"/>
          </p:cNvPicPr>
          <p:nvPr/>
        </p:nvPicPr>
        <p:blipFill>
          <a:blip r:embed="rId3"/>
          <a:stretch>
            <a:fillRect/>
          </a:stretch>
        </p:blipFill>
        <p:spPr>
          <a:xfrm>
            <a:off x="9799185" y="2720067"/>
            <a:ext cx="2140404" cy="2865665"/>
          </a:xfrm>
          <a:prstGeom prst="rect">
            <a:avLst/>
          </a:prstGeom>
        </p:spPr>
      </p:pic>
      <p:pic>
        <p:nvPicPr>
          <p:cNvPr id="10" name="Picture 10" descr="A picture containing text, person, indoor&#10;&#10;Description automatically generated">
            <a:extLst>
              <a:ext uri="{FF2B5EF4-FFF2-40B4-BE49-F238E27FC236}">
                <a16:creationId xmlns:a16="http://schemas.microsoft.com/office/drawing/2014/main" id="{0E3E1855-2D09-4D95-BD75-0229641594DF}"/>
              </a:ext>
            </a:extLst>
          </p:cNvPr>
          <p:cNvPicPr>
            <a:picLocks noChangeAspect="1"/>
          </p:cNvPicPr>
          <p:nvPr/>
        </p:nvPicPr>
        <p:blipFill>
          <a:blip r:embed="rId4"/>
          <a:stretch>
            <a:fillRect/>
          </a:stretch>
        </p:blipFill>
        <p:spPr>
          <a:xfrm>
            <a:off x="197984" y="2404382"/>
            <a:ext cx="2271033" cy="3028950"/>
          </a:xfrm>
          <a:prstGeom prst="rect">
            <a:avLst/>
          </a:prstGeom>
        </p:spPr>
      </p:pic>
      <p:pic>
        <p:nvPicPr>
          <p:cNvPr id="11" name="Picture 11">
            <a:extLst>
              <a:ext uri="{FF2B5EF4-FFF2-40B4-BE49-F238E27FC236}">
                <a16:creationId xmlns:a16="http://schemas.microsoft.com/office/drawing/2014/main" id="{2DEE0DD7-4B02-4571-AC85-088E3E0F2DF4}"/>
              </a:ext>
            </a:extLst>
          </p:cNvPr>
          <p:cNvPicPr>
            <a:picLocks noChangeAspect="1"/>
          </p:cNvPicPr>
          <p:nvPr/>
        </p:nvPicPr>
        <p:blipFill>
          <a:blip r:embed="rId5"/>
          <a:stretch>
            <a:fillRect/>
          </a:stretch>
        </p:blipFill>
        <p:spPr>
          <a:xfrm>
            <a:off x="2753406" y="2338388"/>
            <a:ext cx="2505075" cy="3095625"/>
          </a:xfrm>
          <a:prstGeom prst="rect">
            <a:avLst/>
          </a:prstGeom>
        </p:spPr>
      </p:pic>
    </p:spTree>
    <p:extLst>
      <p:ext uri="{BB962C8B-B14F-4D97-AF65-F5344CB8AC3E}">
        <p14:creationId xmlns:p14="http://schemas.microsoft.com/office/powerpoint/2010/main" val="1292519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6</a:t>
            </a:fld>
            <a:endParaRPr lang="en-US"/>
          </a:p>
        </p:txBody>
      </p:sp>
      <p:pic>
        <p:nvPicPr>
          <p:cNvPr id="9" name="Picture 8" descr="A picture containing text&#10;&#10;Description automatically generated">
            <a:extLst>
              <a:ext uri="{FF2B5EF4-FFF2-40B4-BE49-F238E27FC236}">
                <a16:creationId xmlns:a16="http://schemas.microsoft.com/office/drawing/2014/main" id="{E5D2CF99-EA4E-4574-AD35-5DFFC1CEEA09}"/>
              </a:ext>
            </a:extLst>
          </p:cNvPr>
          <p:cNvPicPr>
            <a:picLocks noChangeAspect="1"/>
          </p:cNvPicPr>
          <p:nvPr/>
        </p:nvPicPr>
        <p:blipFill>
          <a:blip r:embed="rId2"/>
          <a:stretch>
            <a:fillRect/>
          </a:stretch>
        </p:blipFill>
        <p:spPr>
          <a:xfrm>
            <a:off x="1597553" y="404293"/>
            <a:ext cx="4429992" cy="5906656"/>
          </a:xfrm>
          <a:prstGeom prst="rect">
            <a:avLst/>
          </a:prstGeom>
        </p:spPr>
      </p:pic>
      <p:pic>
        <p:nvPicPr>
          <p:cNvPr id="11" name="Picture 10" descr="A suitcase full of clothes&#10;&#10;Description automatically generated with low confidence">
            <a:extLst>
              <a:ext uri="{FF2B5EF4-FFF2-40B4-BE49-F238E27FC236}">
                <a16:creationId xmlns:a16="http://schemas.microsoft.com/office/drawing/2014/main" id="{78A20FEB-AE8A-466F-89EA-DA979CE8C953}"/>
              </a:ext>
            </a:extLst>
          </p:cNvPr>
          <p:cNvPicPr>
            <a:picLocks noChangeAspect="1"/>
          </p:cNvPicPr>
          <p:nvPr/>
        </p:nvPicPr>
        <p:blipFill>
          <a:blip r:embed="rId3"/>
          <a:stretch>
            <a:fillRect/>
          </a:stretch>
        </p:blipFill>
        <p:spPr>
          <a:xfrm>
            <a:off x="6999889" y="1116768"/>
            <a:ext cx="3468348" cy="4624464"/>
          </a:xfrm>
          <a:prstGeom prst="rect">
            <a:avLst/>
          </a:prstGeom>
        </p:spPr>
      </p:pic>
      <p:sp>
        <p:nvSpPr>
          <p:cNvPr id="12" name="TextBox 11">
            <a:extLst>
              <a:ext uri="{FF2B5EF4-FFF2-40B4-BE49-F238E27FC236}">
                <a16:creationId xmlns:a16="http://schemas.microsoft.com/office/drawing/2014/main" id="{497D38A8-DC98-4C23-BC88-CA29D9DEAB18}"/>
              </a:ext>
            </a:extLst>
          </p:cNvPr>
          <p:cNvSpPr txBox="1"/>
          <p:nvPr/>
        </p:nvSpPr>
        <p:spPr>
          <a:xfrm>
            <a:off x="7152256" y="219627"/>
            <a:ext cx="4109545" cy="584775"/>
          </a:xfrm>
          <a:prstGeom prst="rect">
            <a:avLst/>
          </a:prstGeom>
          <a:noFill/>
        </p:spPr>
        <p:txBody>
          <a:bodyPr wrap="square" lIns="91440" tIns="45720" rIns="91440" bIns="45720" rtlCol="0" anchor="t">
            <a:spAutoFit/>
          </a:bodyPr>
          <a:lstStyle/>
          <a:p>
            <a:r>
              <a:rPr lang="en-US" sz="3200">
                <a:latin typeface="+mj-lt"/>
              </a:rPr>
              <a:t>Backpacks </a:t>
            </a:r>
          </a:p>
        </p:txBody>
      </p:sp>
    </p:spTree>
    <p:extLst>
      <p:ext uri="{BB962C8B-B14F-4D97-AF65-F5344CB8AC3E}">
        <p14:creationId xmlns:p14="http://schemas.microsoft.com/office/powerpoint/2010/main" val="4138966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108870-1A20-4B3F-87E7-996BFCBD6457}"/>
              </a:ext>
            </a:extLst>
          </p:cNvPr>
          <p:cNvSpPr>
            <a:spLocks noGrp="1"/>
          </p:cNvSpPr>
          <p:nvPr>
            <p:ph type="sldNum" sz="quarter" idx="12"/>
          </p:nvPr>
        </p:nvSpPr>
        <p:spPr/>
        <p:txBody>
          <a:bodyPr/>
          <a:lstStyle/>
          <a:p>
            <a:r>
              <a:rPr lang="en-US" dirty="0"/>
              <a:t>7</a:t>
            </a:r>
            <a:endParaRPr lang="en-US" noProof="0" dirty="0"/>
          </a:p>
        </p:txBody>
      </p:sp>
      <p:sp>
        <p:nvSpPr>
          <p:cNvPr id="6" name="TextBox 5">
            <a:extLst>
              <a:ext uri="{FF2B5EF4-FFF2-40B4-BE49-F238E27FC236}">
                <a16:creationId xmlns:a16="http://schemas.microsoft.com/office/drawing/2014/main" id="{CD200C95-3A4E-4B2A-917E-8D5EA3213453}"/>
              </a:ext>
            </a:extLst>
          </p:cNvPr>
          <p:cNvSpPr txBox="1"/>
          <p:nvPr/>
        </p:nvSpPr>
        <p:spPr>
          <a:xfrm>
            <a:off x="97971" y="130629"/>
            <a:ext cx="8632521" cy="6863417"/>
          </a:xfrm>
          <a:prstGeom prst="rect">
            <a:avLst/>
          </a:prstGeom>
          <a:noFill/>
        </p:spPr>
        <p:txBody>
          <a:bodyPr wrap="square" lIns="91440" tIns="45720" rIns="91440" bIns="45720" rtlCol="0" anchor="t">
            <a:spAutoFit/>
          </a:bodyPr>
          <a:lstStyle/>
          <a:p>
            <a:pPr algn="ctr"/>
            <a:r>
              <a:rPr lang="en-US" sz="4400" dirty="0">
                <a:latin typeface="+mj-lt"/>
              </a:rPr>
              <a:t>Required Backpack Contents</a:t>
            </a:r>
            <a:endParaRPr lang="en-US" dirty="0"/>
          </a:p>
          <a:p>
            <a:pPr algn="ctr"/>
            <a:endParaRPr lang="en-US" sz="3600">
              <a:latin typeface="+mj-lt"/>
            </a:endParaRPr>
          </a:p>
          <a:p>
            <a:pPr algn="ctr"/>
            <a:r>
              <a:rPr lang="en-US" sz="3600" dirty="0">
                <a:latin typeface="+mj-lt"/>
              </a:rPr>
              <a:t>Math Workbook</a:t>
            </a:r>
          </a:p>
          <a:p>
            <a:pPr algn="ctr"/>
            <a:r>
              <a:rPr lang="en-US" sz="3600" dirty="0">
                <a:latin typeface="+mj-lt"/>
              </a:rPr>
              <a:t>Math Journal</a:t>
            </a:r>
          </a:p>
          <a:p>
            <a:pPr algn="ctr"/>
            <a:r>
              <a:rPr lang="en-US" sz="3600" dirty="0">
                <a:latin typeface="+mj-lt"/>
              </a:rPr>
              <a:t>Science Workbook</a:t>
            </a:r>
          </a:p>
          <a:p>
            <a:pPr algn="ctr"/>
            <a:r>
              <a:rPr lang="en-US" sz="3600" dirty="0">
                <a:latin typeface="+mj-lt"/>
              </a:rPr>
              <a:t>Science Journal</a:t>
            </a:r>
          </a:p>
          <a:p>
            <a:pPr algn="ctr"/>
            <a:r>
              <a:rPr lang="en-US" sz="3600" dirty="0">
                <a:latin typeface="+mj-lt"/>
              </a:rPr>
              <a:t>Social Studies Journal</a:t>
            </a:r>
          </a:p>
          <a:p>
            <a:pPr algn="ctr"/>
            <a:r>
              <a:rPr lang="en-US" sz="3600" dirty="0">
                <a:latin typeface="+mj-lt"/>
              </a:rPr>
              <a:t>ELA Blue Folder</a:t>
            </a:r>
          </a:p>
          <a:p>
            <a:pPr algn="ctr"/>
            <a:r>
              <a:rPr lang="en-US" sz="3600" dirty="0">
                <a:latin typeface="+mj-lt"/>
              </a:rPr>
              <a:t>Device/charger</a:t>
            </a:r>
          </a:p>
          <a:p>
            <a:pPr algn="ctr"/>
            <a:r>
              <a:rPr lang="en-US" sz="3600" dirty="0">
                <a:latin typeface="+mj-lt"/>
              </a:rPr>
              <a:t>Art Supplies-Recorder</a:t>
            </a:r>
          </a:p>
          <a:p>
            <a:pPr algn="ctr"/>
            <a:r>
              <a:rPr lang="en-US" sz="3600" dirty="0">
                <a:latin typeface="+mj-lt"/>
              </a:rPr>
              <a:t>Library Book</a:t>
            </a:r>
          </a:p>
          <a:p>
            <a:pPr algn="ctr"/>
            <a:endParaRPr lang="en-US" sz="3600">
              <a:latin typeface="+mj-lt"/>
            </a:endParaRPr>
          </a:p>
        </p:txBody>
      </p:sp>
      <p:pic>
        <p:nvPicPr>
          <p:cNvPr id="2" name="Picture 2" descr="A picture containing text, indoor&#10;&#10;Description automatically generated">
            <a:extLst>
              <a:ext uri="{FF2B5EF4-FFF2-40B4-BE49-F238E27FC236}">
                <a16:creationId xmlns:a16="http://schemas.microsoft.com/office/drawing/2014/main" id="{C32B57FE-7E66-48FD-9C9A-ABDFBF16C2F9}"/>
              </a:ext>
            </a:extLst>
          </p:cNvPr>
          <p:cNvPicPr>
            <a:picLocks noChangeAspect="1"/>
          </p:cNvPicPr>
          <p:nvPr/>
        </p:nvPicPr>
        <p:blipFill>
          <a:blip r:embed="rId2"/>
          <a:stretch>
            <a:fillRect/>
          </a:stretch>
        </p:blipFill>
        <p:spPr>
          <a:xfrm rot="1860000">
            <a:off x="7701650" y="2144106"/>
            <a:ext cx="3777342" cy="2830285"/>
          </a:xfrm>
          <a:prstGeom prst="rect">
            <a:avLst/>
          </a:prstGeom>
        </p:spPr>
      </p:pic>
    </p:spTree>
    <p:extLst>
      <p:ext uri="{BB962C8B-B14F-4D97-AF65-F5344CB8AC3E}">
        <p14:creationId xmlns:p14="http://schemas.microsoft.com/office/powerpoint/2010/main" val="1700915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5C3E3E-3F6A-4707-AEF9-E6835C82F182}"/>
              </a:ext>
            </a:extLst>
          </p:cNvPr>
          <p:cNvSpPr>
            <a:spLocks noGrp="1"/>
          </p:cNvSpPr>
          <p:nvPr>
            <p:ph type="sldNum" sz="quarter" idx="12"/>
          </p:nvPr>
        </p:nvSpPr>
        <p:spPr/>
        <p:txBody>
          <a:bodyPr/>
          <a:lstStyle/>
          <a:p>
            <a:fld id="{98C0CDE5-970C-4CC4-BF43-0DA127E73E82}" type="slidenum">
              <a:rPr lang="en-US" noProof="0" smtClean="0"/>
              <a:t>8</a:t>
            </a:fld>
            <a:endParaRPr lang="en-US" noProof="0"/>
          </a:p>
        </p:txBody>
      </p:sp>
      <p:sp>
        <p:nvSpPr>
          <p:cNvPr id="4" name="Title 3">
            <a:extLst>
              <a:ext uri="{FF2B5EF4-FFF2-40B4-BE49-F238E27FC236}">
                <a16:creationId xmlns:a16="http://schemas.microsoft.com/office/drawing/2014/main" id="{8028743B-A3CA-42E9-B59D-A934AF15992A}"/>
              </a:ext>
            </a:extLst>
          </p:cNvPr>
          <p:cNvSpPr>
            <a:spLocks noGrp="1"/>
          </p:cNvSpPr>
          <p:nvPr>
            <p:ph type="title"/>
          </p:nvPr>
        </p:nvSpPr>
        <p:spPr>
          <a:xfrm rot="-360000">
            <a:off x="543478" y="858134"/>
            <a:ext cx="4255912" cy="1061509"/>
          </a:xfrm>
        </p:spPr>
        <p:txBody>
          <a:bodyPr>
            <a:normAutofit fontScale="90000"/>
          </a:bodyPr>
          <a:lstStyle/>
          <a:p>
            <a:r>
              <a:rPr lang="en-US"/>
              <a:t>Important Dates</a:t>
            </a:r>
          </a:p>
        </p:txBody>
      </p:sp>
      <p:sp>
        <p:nvSpPr>
          <p:cNvPr id="5" name="Text Placeholder 4">
            <a:extLst>
              <a:ext uri="{FF2B5EF4-FFF2-40B4-BE49-F238E27FC236}">
                <a16:creationId xmlns:a16="http://schemas.microsoft.com/office/drawing/2014/main" id="{F7697596-3CD2-4564-8E7F-0C738AD48C11}"/>
              </a:ext>
            </a:extLst>
          </p:cNvPr>
          <p:cNvSpPr>
            <a:spLocks noGrp="1"/>
          </p:cNvSpPr>
          <p:nvPr>
            <p:ph type="body" idx="1"/>
          </p:nvPr>
        </p:nvSpPr>
        <p:spPr/>
        <p:txBody>
          <a:bodyPr>
            <a:normAutofit/>
          </a:bodyPr>
          <a:lstStyle/>
          <a:p>
            <a:r>
              <a:rPr lang="en-US" sz="4000"/>
              <a:t>March 2022</a:t>
            </a:r>
          </a:p>
        </p:txBody>
      </p:sp>
      <p:sp>
        <p:nvSpPr>
          <p:cNvPr id="7" name="TextBox 6">
            <a:extLst>
              <a:ext uri="{FF2B5EF4-FFF2-40B4-BE49-F238E27FC236}">
                <a16:creationId xmlns:a16="http://schemas.microsoft.com/office/drawing/2014/main" id="{F0D5AFE6-E634-40C2-960C-C01A8264B023}"/>
              </a:ext>
            </a:extLst>
          </p:cNvPr>
          <p:cNvSpPr txBox="1"/>
          <p:nvPr/>
        </p:nvSpPr>
        <p:spPr>
          <a:xfrm>
            <a:off x="5153024" y="638609"/>
            <a:ext cx="7038975" cy="6186309"/>
          </a:xfrm>
          <a:prstGeom prst="rect">
            <a:avLst/>
          </a:prstGeom>
          <a:noFill/>
        </p:spPr>
        <p:txBody>
          <a:bodyPr wrap="square" lIns="91440" tIns="45720" rIns="91440" bIns="45720" rtlCol="0" anchor="t">
            <a:spAutoFit/>
          </a:bodyPr>
          <a:lstStyle/>
          <a:p>
            <a:pPr marL="457200" indent="-457200">
              <a:buFont typeface="Arial"/>
              <a:buChar char="•"/>
            </a:pPr>
            <a:r>
              <a:rPr lang="en-US" sz="2400" dirty="0"/>
              <a:t>March 5 – Chess Tournament, Math Club, Robotics </a:t>
            </a:r>
          </a:p>
          <a:p>
            <a:pPr marL="457200" indent="-457200">
              <a:buFont typeface="Arial"/>
              <a:buChar char="•"/>
            </a:pPr>
            <a:endParaRPr lang="en-US" sz="2400" dirty="0"/>
          </a:p>
          <a:p>
            <a:pPr marL="457200" indent="-457200">
              <a:buFont typeface="Arial"/>
              <a:buChar char="•"/>
            </a:pPr>
            <a:r>
              <a:rPr lang="en-US" sz="2400" dirty="0"/>
              <a:t>March 7-11 - Student Council Spirit Week</a:t>
            </a:r>
          </a:p>
          <a:p>
            <a:endParaRPr lang="en-US" sz="2400" dirty="0"/>
          </a:p>
          <a:p>
            <a:pPr marL="457200" indent="-457200">
              <a:buFont typeface="Arial"/>
              <a:buChar char="•"/>
            </a:pPr>
            <a:r>
              <a:rPr lang="en-US" sz="2400" dirty="0"/>
              <a:t>March 14-18 - Spring Break        </a:t>
            </a:r>
          </a:p>
          <a:p>
            <a:endParaRPr lang="en-US" sz="2400" dirty="0">
              <a:ea typeface="+mn-lt"/>
              <a:cs typeface="+mn-lt"/>
            </a:endParaRPr>
          </a:p>
          <a:p>
            <a:pPr marL="457200" indent="-457200">
              <a:buFont typeface="Arial"/>
              <a:buChar char="•"/>
            </a:pPr>
            <a:r>
              <a:rPr lang="en-US" sz="2400" dirty="0">
                <a:ea typeface="+mn-lt"/>
                <a:cs typeface="+mn-lt"/>
              </a:rPr>
              <a:t>March 21 - April 8 -</a:t>
            </a:r>
            <a:r>
              <a:rPr lang="en-US" sz="2400" dirty="0"/>
              <a:t> </a:t>
            </a:r>
            <a:r>
              <a:rPr lang="en-US" sz="2400" dirty="0" err="1"/>
              <a:t>Fastbridge</a:t>
            </a:r>
            <a:r>
              <a:rPr lang="en-US" sz="2400" dirty="0"/>
              <a:t> Testing</a:t>
            </a:r>
            <a:endParaRPr lang="en-US" sz="2400"/>
          </a:p>
          <a:p>
            <a:pPr marL="457200" indent="-457200">
              <a:buFont typeface="Arial"/>
              <a:buChar char="•"/>
            </a:pPr>
            <a:endParaRPr lang="en-US" sz="2400" dirty="0"/>
          </a:p>
          <a:p>
            <a:pPr marL="457200" indent="-457200">
              <a:buFont typeface="Arial"/>
              <a:buChar char="•"/>
            </a:pPr>
            <a:r>
              <a:rPr lang="en-US" sz="2400" dirty="0"/>
              <a:t>March</a:t>
            </a:r>
            <a:r>
              <a:rPr lang="en-US" sz="2400" dirty="0">
                <a:ea typeface="+mn-lt"/>
                <a:cs typeface="+mn-lt"/>
              </a:rPr>
              <a:t> 1 - April 1 -</a:t>
            </a:r>
            <a:r>
              <a:rPr lang="en-US" sz="2400" dirty="0"/>
              <a:t> Mastery Connect</a:t>
            </a:r>
            <a:endParaRPr lang="en-US" sz="2400"/>
          </a:p>
          <a:p>
            <a:endParaRPr lang="en-US" sz="2400" dirty="0">
              <a:latin typeface="Calibri"/>
              <a:cs typeface="Calibri"/>
            </a:endParaRPr>
          </a:p>
          <a:p>
            <a:pPr marL="457200" indent="-457200">
              <a:buFont typeface="Arial"/>
              <a:buChar char="•"/>
            </a:pPr>
            <a:r>
              <a:rPr lang="en-US" sz="2400" dirty="0">
                <a:latin typeface="Calibri"/>
                <a:cs typeface="Calibri"/>
              </a:rPr>
              <a:t>March 30/31 – All City Rehearsal </a:t>
            </a:r>
            <a:endParaRPr lang="en-US" sz="2400">
              <a:latin typeface="Calibri"/>
              <a:ea typeface="+mn-lt"/>
              <a:cs typeface="Calibri"/>
            </a:endParaRPr>
          </a:p>
          <a:p>
            <a:endParaRPr lang="en-US" sz="2400" dirty="0">
              <a:latin typeface="Calibri"/>
              <a:cs typeface="Calibri"/>
            </a:endParaRPr>
          </a:p>
          <a:p>
            <a:pPr marL="457200" indent="-457200">
              <a:buFont typeface="Arial"/>
              <a:buChar char="•"/>
            </a:pPr>
            <a:r>
              <a:rPr lang="en-US" sz="2400" dirty="0">
                <a:latin typeface="Calibri"/>
                <a:cs typeface="Calibri"/>
              </a:rPr>
              <a:t>March 31 – All City Concert at 7 pm </a:t>
            </a:r>
            <a:endParaRPr lang="en-US" sz="2400" dirty="0">
              <a:ea typeface="+mn-lt"/>
              <a:cs typeface="+mn-lt"/>
            </a:endParaRPr>
          </a:p>
          <a:p>
            <a:pPr marL="914400" lvl="1" indent="-457200">
              <a:buFont typeface="Wingdings"/>
              <a:buChar char="§"/>
            </a:pPr>
            <a:r>
              <a:rPr lang="en-US" sz="2400" dirty="0">
                <a:latin typeface="Calibri"/>
                <a:cs typeface="Calibri"/>
              </a:rPr>
              <a:t>Cannon Center</a:t>
            </a:r>
            <a:endParaRPr lang="en-US" sz="2400" dirty="0"/>
          </a:p>
          <a:p>
            <a:r>
              <a:rPr lang="en-US" sz="3600" dirty="0"/>
              <a:t>           </a:t>
            </a:r>
          </a:p>
        </p:txBody>
      </p:sp>
    </p:spTree>
    <p:extLst>
      <p:ext uri="{BB962C8B-B14F-4D97-AF65-F5344CB8AC3E}">
        <p14:creationId xmlns:p14="http://schemas.microsoft.com/office/powerpoint/2010/main" val="3527424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825618-55EB-4EDB-A8A5-6A097FD3DC87}"/>
              </a:ext>
            </a:extLst>
          </p:cNvPr>
          <p:cNvSpPr>
            <a:spLocks noGrp="1"/>
          </p:cNvSpPr>
          <p:nvPr>
            <p:ph type="sldNum" sz="quarter" idx="12"/>
          </p:nvPr>
        </p:nvSpPr>
        <p:spPr/>
        <p:txBody>
          <a:bodyPr/>
          <a:lstStyle/>
          <a:p>
            <a:fld id="{98C0CDE5-970C-4CC4-BF43-0DA127E73E82}" type="slidenum">
              <a:rPr lang="en-US" noProof="0" dirty="0" smtClean="0"/>
              <a:t>9</a:t>
            </a:fld>
            <a:endParaRPr lang="en-US" noProof="0"/>
          </a:p>
        </p:txBody>
      </p:sp>
      <p:sp>
        <p:nvSpPr>
          <p:cNvPr id="4" name="Title 3">
            <a:extLst>
              <a:ext uri="{FF2B5EF4-FFF2-40B4-BE49-F238E27FC236}">
                <a16:creationId xmlns:a16="http://schemas.microsoft.com/office/drawing/2014/main" id="{A89E5CA3-D07A-4B53-9F1D-E4724F82A0D6}"/>
              </a:ext>
            </a:extLst>
          </p:cNvPr>
          <p:cNvSpPr>
            <a:spLocks noGrp="1"/>
          </p:cNvSpPr>
          <p:nvPr>
            <p:ph type="title"/>
          </p:nvPr>
        </p:nvSpPr>
        <p:spPr>
          <a:xfrm rot="-360000">
            <a:off x="395307" y="865900"/>
            <a:ext cx="4404490" cy="1061509"/>
          </a:xfrm>
        </p:spPr>
        <p:txBody>
          <a:bodyPr>
            <a:normAutofit/>
          </a:bodyPr>
          <a:lstStyle/>
          <a:p>
            <a:r>
              <a:rPr lang="en-US"/>
              <a:t>Important Dates</a:t>
            </a:r>
          </a:p>
        </p:txBody>
      </p:sp>
      <p:sp>
        <p:nvSpPr>
          <p:cNvPr id="5" name="Text Placeholder 4">
            <a:extLst>
              <a:ext uri="{FF2B5EF4-FFF2-40B4-BE49-F238E27FC236}">
                <a16:creationId xmlns:a16="http://schemas.microsoft.com/office/drawing/2014/main" id="{1E69A66B-D49F-4F97-AC88-560C55E51130}"/>
              </a:ext>
            </a:extLst>
          </p:cNvPr>
          <p:cNvSpPr>
            <a:spLocks noGrp="1"/>
          </p:cNvSpPr>
          <p:nvPr>
            <p:ph type="body" idx="1"/>
          </p:nvPr>
        </p:nvSpPr>
        <p:spPr/>
        <p:txBody>
          <a:bodyPr>
            <a:normAutofit/>
          </a:bodyPr>
          <a:lstStyle/>
          <a:p>
            <a:r>
              <a:rPr lang="en-US" sz="4000"/>
              <a:t>  April  2022</a:t>
            </a:r>
          </a:p>
        </p:txBody>
      </p:sp>
      <p:sp>
        <p:nvSpPr>
          <p:cNvPr id="9" name="TextBox 8">
            <a:extLst>
              <a:ext uri="{FF2B5EF4-FFF2-40B4-BE49-F238E27FC236}">
                <a16:creationId xmlns:a16="http://schemas.microsoft.com/office/drawing/2014/main" id="{0019FF78-E1BB-43DB-87D4-EABCF684474C}"/>
              </a:ext>
            </a:extLst>
          </p:cNvPr>
          <p:cNvSpPr txBox="1"/>
          <p:nvPr/>
        </p:nvSpPr>
        <p:spPr>
          <a:xfrm>
            <a:off x="5022397" y="1323975"/>
            <a:ext cx="6487885" cy="5509200"/>
          </a:xfrm>
          <a:prstGeom prst="rect">
            <a:avLst/>
          </a:prstGeom>
          <a:noFill/>
        </p:spPr>
        <p:txBody>
          <a:bodyPr wrap="square" lIns="91440" tIns="45720" rIns="91440" bIns="45720" rtlCol="0" anchor="t">
            <a:spAutoFit/>
          </a:bodyPr>
          <a:lstStyle/>
          <a:p>
            <a:pPr marL="457200" indent="-457200">
              <a:buFont typeface="Arial,Sans-Serif"/>
              <a:buChar char="•"/>
            </a:pPr>
            <a:r>
              <a:rPr lang="en-US" sz="3200" dirty="0">
                <a:latin typeface="Calibri"/>
                <a:ea typeface="+mn-lt"/>
                <a:cs typeface="Calibri"/>
              </a:rPr>
              <a:t>April 8 - West TN Festival Chorus</a:t>
            </a:r>
            <a:endParaRPr lang="en-US" sz="3200" dirty="0">
              <a:ea typeface="+mn-lt"/>
              <a:cs typeface="+mn-lt"/>
            </a:endParaRPr>
          </a:p>
          <a:p>
            <a:pPr marL="914400" lvl="1" indent="-457200">
              <a:buFont typeface="Wingdings,Sans-Serif"/>
              <a:buChar char="§"/>
            </a:pPr>
            <a:r>
              <a:rPr lang="en-US" sz="3200" dirty="0">
                <a:latin typeface="Calibri"/>
                <a:ea typeface="+mn-lt"/>
                <a:cs typeface="Calibri"/>
              </a:rPr>
              <a:t>All Day rehearsal with Concert at 5 pm </a:t>
            </a:r>
            <a:endParaRPr lang="en-US" sz="3200" dirty="0">
              <a:ea typeface="+mn-lt"/>
              <a:cs typeface="+mn-lt"/>
            </a:endParaRPr>
          </a:p>
          <a:p>
            <a:pPr marL="914400" lvl="1" indent="-457200">
              <a:buFont typeface="Wingdings,Sans-Serif"/>
              <a:buChar char="§"/>
            </a:pPr>
            <a:r>
              <a:rPr lang="en-US" sz="3200" dirty="0">
                <a:latin typeface="Calibri"/>
                <a:ea typeface="+mn-lt"/>
                <a:cs typeface="Calibri"/>
              </a:rPr>
              <a:t>First Baptist Church Millington, TN</a:t>
            </a:r>
            <a:endParaRPr lang="en-US" dirty="0">
              <a:latin typeface="Franklin Gothic Book"/>
              <a:ea typeface="+mn-lt"/>
              <a:cs typeface="Calibri"/>
            </a:endParaRPr>
          </a:p>
          <a:p>
            <a:pPr marL="457200" indent="-457200">
              <a:buFont typeface="Arial"/>
              <a:buChar char="•"/>
            </a:pPr>
            <a:r>
              <a:rPr lang="en-US" sz="3200" dirty="0">
                <a:ea typeface="+mn-lt"/>
                <a:cs typeface="+mn-lt"/>
              </a:rPr>
              <a:t>April 15 - </a:t>
            </a:r>
            <a:r>
              <a:rPr lang="en-US" sz="3200" dirty="0"/>
              <a:t>No School, Good Friday</a:t>
            </a:r>
            <a:endParaRPr lang="en-US"/>
          </a:p>
          <a:p>
            <a:pPr marL="457200" lvl="1"/>
            <a:endParaRPr lang="en-US" sz="3200" dirty="0">
              <a:latin typeface="Calibri"/>
              <a:ea typeface="+mn-lt"/>
              <a:cs typeface="Calibri"/>
            </a:endParaRPr>
          </a:p>
          <a:p>
            <a:pPr marL="457200" indent="-457200">
              <a:buFont typeface="Arial"/>
              <a:buChar char="•"/>
            </a:pPr>
            <a:r>
              <a:rPr lang="en-US" sz="3200" dirty="0">
                <a:ea typeface="+mn-lt"/>
                <a:cs typeface="+mn-lt"/>
              </a:rPr>
              <a:t>April 18-29 -</a:t>
            </a:r>
            <a:r>
              <a:rPr lang="en-US" sz="3200" dirty="0"/>
              <a:t> TCAP Testing </a:t>
            </a:r>
            <a:endParaRPr lang="en-US"/>
          </a:p>
          <a:p>
            <a:pPr marL="457200" indent="-457200">
              <a:buFont typeface="Arial"/>
              <a:buChar char="•"/>
            </a:pPr>
            <a:endParaRPr lang="en-US" sz="3200" dirty="0">
              <a:latin typeface="Calibri"/>
              <a:ea typeface="+mn-lt"/>
              <a:cs typeface="Calibri"/>
            </a:endParaRPr>
          </a:p>
          <a:p>
            <a:pPr marL="457200" indent="-457200">
              <a:buFont typeface="Arial"/>
              <a:buChar char="•"/>
            </a:pPr>
            <a:endParaRPr lang="en-US" sz="3200" dirty="0">
              <a:latin typeface="Calibri"/>
              <a:ea typeface="+mn-lt"/>
              <a:cs typeface="Calibri"/>
            </a:endParaRPr>
          </a:p>
          <a:p>
            <a:pPr marL="457200" indent="-457200">
              <a:buFont typeface="Arial"/>
              <a:buChar char="•"/>
            </a:pPr>
            <a:endParaRPr lang="en-US" sz="3200" dirty="0">
              <a:latin typeface="Calibri"/>
              <a:cs typeface="Calibri"/>
            </a:endParaRPr>
          </a:p>
        </p:txBody>
      </p:sp>
    </p:spTree>
    <p:extLst>
      <p:ext uri="{BB962C8B-B14F-4D97-AF65-F5344CB8AC3E}">
        <p14:creationId xmlns:p14="http://schemas.microsoft.com/office/powerpoint/2010/main" val="3484653910"/>
      </p:ext>
    </p:extLst>
  </p:cSld>
  <p:clrMapOvr>
    <a:masterClrMapping/>
  </p:clrMapOvr>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931380_win32_fixed.potx" id="{E785A672-7C90-4494-8194-CA0AD3121E17}" vid="{FDBCB3E4-366A-4650-A7CF-CC6B13FF34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Elementary school presentation</Template>
  <Application>Microsoft Office PowerPoint</Application>
  <PresentationFormat>Widescreen</PresentationFormat>
  <Slides>19</Slides>
  <Notes>0</Notes>
  <HiddenSlides>1</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Idlewild 5th Grade Parent Meeting</vt:lpstr>
      <vt:lpstr>AGENDA</vt:lpstr>
      <vt:lpstr>Student "Baseball Cards"</vt:lpstr>
      <vt:lpstr>PowerPoint Presentation</vt:lpstr>
      <vt:lpstr>DARE</vt:lpstr>
      <vt:lpstr>PowerPoint Presentation</vt:lpstr>
      <vt:lpstr>PowerPoint Presentation</vt:lpstr>
      <vt:lpstr>Important Dates</vt:lpstr>
      <vt:lpstr>Important Dates</vt:lpstr>
      <vt:lpstr>Important Dates</vt:lpstr>
      <vt:lpstr>Middle School Entrance Requirements MSSA</vt:lpstr>
      <vt:lpstr>Middle School Entrance Requirements MSSA</vt:lpstr>
      <vt:lpstr>Middle School Entrance Requirements WSMS</vt:lpstr>
      <vt:lpstr>Middle School Entrants Requirements WSMS</vt:lpstr>
      <vt:lpstr>Middle School Entrance Requirements SMS</vt:lpstr>
      <vt:lpstr>Middle School Entrance Requirements SMS</vt:lpstr>
      <vt:lpstr>Middle School Entrance Requirements BMS</vt:lpstr>
      <vt:lpstr>End of the Year Field Trip</vt:lpstr>
      <vt:lpstr>Criteria to go on the field trip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BONE</dc:creator>
  <cp:revision>498</cp:revision>
  <dcterms:created xsi:type="dcterms:W3CDTF">2022-02-10T21:44:44Z</dcterms:created>
  <dcterms:modified xsi:type="dcterms:W3CDTF">2022-02-15T22:44:25Z</dcterms:modified>
</cp:coreProperties>
</file>